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89" r:id="rId19"/>
    <p:sldId id="294" r:id="rId20"/>
    <p:sldId id="295" r:id="rId21"/>
    <p:sldId id="296" r:id="rId22"/>
    <p:sldId id="297" r:id="rId23"/>
    <p:sldId id="274" r:id="rId24"/>
    <p:sldId id="275" r:id="rId25"/>
    <p:sldId id="276" r:id="rId26"/>
    <p:sldId id="277" r:id="rId27"/>
    <p:sldId id="291" r:id="rId28"/>
    <p:sldId id="278" r:id="rId29"/>
    <p:sldId id="279" r:id="rId30"/>
    <p:sldId id="280" r:id="rId3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55"/>
    <p:restoredTop sz="93152" autoAdjust="0"/>
  </p:normalViewPr>
  <p:slideViewPr>
    <p:cSldViewPr snapToGrid="0" snapToObjects="1">
      <p:cViewPr>
        <p:scale>
          <a:sx n="84" d="100"/>
          <a:sy n="84" d="100"/>
        </p:scale>
        <p:origin x="306" y="366"/>
      </p:cViewPr>
      <p:guideLst/>
    </p:cSldViewPr>
  </p:slideViewPr>
  <p:notesTextViewPr>
    <p:cViewPr>
      <p:scale>
        <a:sx n="1" d="1"/>
        <a:sy n="1" d="1"/>
      </p:scale>
      <p:origin x="0" y="0"/>
    </p:cViewPr>
  </p:notesTextViewPr>
  <p:sorterViewPr>
    <p:cViewPr varScale="1">
      <p:scale>
        <a:sx n="1" d="1"/>
        <a:sy n="1" d="1"/>
      </p:scale>
      <p:origin x="0" y="-94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800" b="1" i="0" u="none" strike="noStrike">
                <a:solidFill>
                  <a:srgbClr val="595959"/>
                </a:solidFill>
                <a:latin typeface="Calibri"/>
              </a:defRPr>
            </a:pPr>
            <a:r>
              <a:rPr lang="en-US" sz="1800" b="1" i="0" u="none" strike="noStrike">
                <a:solidFill>
                  <a:srgbClr val="595959"/>
                </a:solidFill>
                <a:latin typeface="Calibri"/>
              </a:rPr>
              <a:t>Average PREM Award Size</a:t>
            </a:r>
          </a:p>
        </c:rich>
      </c:tx>
      <c:layout>
        <c:manualLayout>
          <c:xMode val="edge"/>
          <c:yMode val="edge"/>
          <c:x val="0.30574099999999999"/>
          <c:y val="0"/>
          <c:w val="0.38851799999999997"/>
          <c:h val="0.108738"/>
        </c:manualLayout>
      </c:layout>
      <c:overlay val="1"/>
      <c:spPr>
        <a:noFill/>
        <a:effectLst/>
      </c:spPr>
    </c:title>
    <c:autoTitleDeleted val="0"/>
    <c:plotArea>
      <c:layout>
        <c:manualLayout>
          <c:layoutTarget val="inner"/>
          <c:xMode val="edge"/>
          <c:yMode val="edge"/>
          <c:x val="0.133967"/>
          <c:y val="0.108738"/>
          <c:w val="0.782802"/>
          <c:h val="0.66935"/>
        </c:manualLayout>
      </c:layout>
      <c:barChart>
        <c:barDir val="col"/>
        <c:grouping val="clustered"/>
        <c:varyColors val="0"/>
        <c:ser>
          <c:idx val="0"/>
          <c:order val="0"/>
          <c:tx>
            <c:strRef>
              <c:f>Sheet1!$B$1</c:f>
              <c:strCache>
                <c:ptCount val="1"/>
                <c:pt idx="0">
                  <c:v>Avg 5 yr</c:v>
                </c:pt>
              </c:strCache>
            </c:strRef>
          </c:tx>
          <c:spPr>
            <a:solidFill>
              <a:srgbClr val="4F81BD"/>
            </a:solidFill>
            <a:ln w="12700" cap="flat">
              <a:noFill/>
              <a:miter lim="400000"/>
            </a:ln>
            <a:effectLst/>
          </c:spPr>
          <c:invertIfNegative val="0"/>
          <c:cat>
            <c:strRef>
              <c:f>Sheet1!$A$2:$A$6</c:f>
              <c:strCache>
                <c:ptCount val="5"/>
                <c:pt idx="0">
                  <c:v>2004</c:v>
                </c:pt>
                <c:pt idx="1">
                  <c:v>2006</c:v>
                </c:pt>
                <c:pt idx="2">
                  <c:v>2009</c:v>
                </c:pt>
                <c:pt idx="3">
                  <c:v>2012</c:v>
                </c:pt>
                <c:pt idx="4">
                  <c:v>2015</c:v>
                </c:pt>
              </c:strCache>
            </c:strRef>
          </c:cat>
          <c:val>
            <c:numRef>
              <c:f>Sheet1!$B$2:$B$6</c:f>
              <c:numCache>
                <c:formatCode>General</c:formatCode>
                <c:ptCount val="5"/>
                <c:pt idx="0">
                  <c:v>2717.2107500000002</c:v>
                </c:pt>
                <c:pt idx="1">
                  <c:v>2572.916667</c:v>
                </c:pt>
                <c:pt idx="2">
                  <c:v>2810</c:v>
                </c:pt>
                <c:pt idx="3">
                  <c:v>3008.333333</c:v>
                </c:pt>
                <c:pt idx="4">
                  <c:v>3150</c:v>
                </c:pt>
              </c:numCache>
            </c:numRef>
          </c:val>
          <c:extLst>
            <c:ext xmlns:c16="http://schemas.microsoft.com/office/drawing/2014/chart" uri="{C3380CC4-5D6E-409C-BE32-E72D297353CC}">
              <c16:uniqueId val="{00000000-7994-4024-AAAE-EB98A43D6851}"/>
            </c:ext>
          </c:extLst>
        </c:ser>
        <c:dLbls>
          <c:showLegendKey val="0"/>
          <c:showVal val="0"/>
          <c:showCatName val="0"/>
          <c:showSerName val="0"/>
          <c:showPercent val="0"/>
          <c:showBubbleSize val="0"/>
        </c:dLbls>
        <c:gapWidth val="150"/>
        <c:axId val="-855357056"/>
        <c:axId val="-855353424"/>
      </c:barChart>
      <c:lineChart>
        <c:grouping val="standard"/>
        <c:varyColors val="0"/>
        <c:ser>
          <c:idx val="1"/>
          <c:order val="1"/>
          <c:tx>
            <c:strRef>
              <c:f>Sheet1!$C$1</c:f>
              <c:strCache>
                <c:ptCount val="1"/>
                <c:pt idx="0">
                  <c:v>Avg Annual</c:v>
                </c:pt>
              </c:strCache>
            </c:strRef>
          </c:tx>
          <c:spPr>
            <a:ln w="19050" cap="rnd">
              <a:solidFill>
                <a:srgbClr val="C0504D"/>
              </a:solidFill>
              <a:prstDash val="solid"/>
              <a:round/>
            </a:ln>
            <a:effectLst/>
          </c:spPr>
          <c:marker>
            <c:symbol val="none"/>
          </c:marker>
          <c:cat>
            <c:strRef>
              <c:f>Sheet1!$A$2:$A$6</c:f>
              <c:strCache>
                <c:ptCount val="5"/>
                <c:pt idx="0">
                  <c:v>2004</c:v>
                </c:pt>
                <c:pt idx="1">
                  <c:v>2006</c:v>
                </c:pt>
                <c:pt idx="2">
                  <c:v>2009</c:v>
                </c:pt>
                <c:pt idx="3">
                  <c:v>2012</c:v>
                </c:pt>
                <c:pt idx="4">
                  <c:v>2015</c:v>
                </c:pt>
              </c:strCache>
            </c:strRef>
          </c:cat>
          <c:val>
            <c:numRef>
              <c:f>Sheet1!$C$2:$C$6</c:f>
              <c:numCache>
                <c:formatCode>General</c:formatCode>
                <c:ptCount val="5"/>
                <c:pt idx="0">
                  <c:v>543.44214999999986</c:v>
                </c:pt>
                <c:pt idx="1">
                  <c:v>514.58333300000004</c:v>
                </c:pt>
                <c:pt idx="2">
                  <c:v>562</c:v>
                </c:pt>
                <c:pt idx="3">
                  <c:v>601.66666699999985</c:v>
                </c:pt>
                <c:pt idx="4">
                  <c:v>630</c:v>
                </c:pt>
              </c:numCache>
            </c:numRef>
          </c:val>
          <c:smooth val="0"/>
          <c:extLst>
            <c:ext xmlns:c16="http://schemas.microsoft.com/office/drawing/2014/chart" uri="{C3380CC4-5D6E-409C-BE32-E72D297353CC}">
              <c16:uniqueId val="{00000001-7994-4024-AAAE-EB98A43D6851}"/>
            </c:ext>
          </c:extLst>
        </c:ser>
        <c:dLbls>
          <c:showLegendKey val="0"/>
          <c:showVal val="0"/>
          <c:showCatName val="0"/>
          <c:showSerName val="0"/>
          <c:showPercent val="0"/>
          <c:showBubbleSize val="0"/>
        </c:dLbls>
        <c:marker val="1"/>
        <c:smooth val="0"/>
        <c:axId val="-855350032"/>
        <c:axId val="-855347712"/>
      </c:lineChart>
      <c:catAx>
        <c:axId val="-855357056"/>
        <c:scaling>
          <c:orientation val="minMax"/>
        </c:scaling>
        <c:delete val="0"/>
        <c:axPos val="b"/>
        <c:title>
          <c:tx>
            <c:rich>
              <a:bodyPr rot="0"/>
              <a:lstStyle/>
              <a:p>
                <a:pPr>
                  <a:defRPr sz="1400" b="1" i="0" u="none" strike="noStrike">
                    <a:solidFill>
                      <a:srgbClr val="595959"/>
                    </a:solidFill>
                    <a:latin typeface="Calibri"/>
                  </a:defRPr>
                </a:pPr>
                <a:r>
                  <a:rPr lang="en-US" sz="1400" b="1" i="0" u="none" strike="noStrike">
                    <a:solidFill>
                      <a:srgbClr val="595959"/>
                    </a:solidFill>
                    <a:latin typeface="Calibri"/>
                  </a:rPr>
                  <a:t>PREM Class</a:t>
                </a:r>
              </a:p>
            </c:rich>
          </c:tx>
          <c:overlay val="1"/>
        </c:title>
        <c:numFmt formatCode="General" sourceLinked="0"/>
        <c:majorTickMark val="none"/>
        <c:minorTickMark val="none"/>
        <c:tickLblPos val="low"/>
        <c:spPr>
          <a:ln w="12700" cap="flat">
            <a:solidFill>
              <a:srgbClr val="BFBFBF"/>
            </a:solidFill>
            <a:prstDash val="solid"/>
            <a:round/>
          </a:ln>
        </c:spPr>
        <c:txPr>
          <a:bodyPr rot="0"/>
          <a:lstStyle/>
          <a:p>
            <a:pPr>
              <a:defRPr sz="1400" b="0" i="0" u="none" strike="noStrike">
                <a:solidFill>
                  <a:srgbClr val="595959"/>
                </a:solidFill>
                <a:latin typeface="Calibri"/>
              </a:defRPr>
            </a:pPr>
            <a:endParaRPr lang="en-US"/>
          </a:p>
        </c:txPr>
        <c:crossAx val="-855353424"/>
        <c:crosses val="autoZero"/>
        <c:auto val="1"/>
        <c:lblAlgn val="ctr"/>
        <c:lblOffset val="100"/>
        <c:noMultiLvlLbl val="1"/>
      </c:catAx>
      <c:valAx>
        <c:axId val="-855353424"/>
        <c:scaling>
          <c:orientation val="minMax"/>
          <c:max val="4000"/>
        </c:scaling>
        <c:delete val="0"/>
        <c:axPos val="l"/>
        <c:majorGridlines>
          <c:spPr>
            <a:ln w="12700" cap="flat">
              <a:solidFill>
                <a:srgbClr val="D9D9D9"/>
              </a:solidFill>
              <a:prstDash val="solid"/>
              <a:round/>
            </a:ln>
          </c:spPr>
        </c:majorGridlines>
        <c:title>
          <c:tx>
            <c:rich>
              <a:bodyPr rot="-5400000"/>
              <a:lstStyle/>
              <a:p>
                <a:pPr>
                  <a:defRPr sz="1400" b="1" i="0" u="none" strike="noStrike">
                    <a:solidFill>
                      <a:srgbClr val="595959"/>
                    </a:solidFill>
                    <a:latin typeface="Calibri"/>
                  </a:defRPr>
                </a:pPr>
                <a:r>
                  <a:rPr lang="en-US" sz="1400" b="1" i="0" u="none" strike="noStrike">
                    <a:solidFill>
                      <a:srgbClr val="595959"/>
                    </a:solidFill>
                    <a:latin typeface="Calibri"/>
                  </a:rPr>
                  <a:t>Average Award Size ($k)</a:t>
                </a:r>
              </a:p>
            </c:rich>
          </c:tx>
          <c:overlay val="1"/>
        </c:title>
        <c:numFmt formatCode="&quot;$&quot;#,##0" sourceLinked="0"/>
        <c:majorTickMark val="out"/>
        <c:minorTickMark val="none"/>
        <c:tickLblPos val="nextTo"/>
        <c:spPr>
          <a:ln w="12700" cap="flat">
            <a:solidFill>
              <a:srgbClr val="BFBFBF"/>
            </a:solidFill>
            <a:prstDash val="solid"/>
            <a:round/>
          </a:ln>
        </c:spPr>
        <c:txPr>
          <a:bodyPr rot="0"/>
          <a:lstStyle/>
          <a:p>
            <a:pPr>
              <a:defRPr sz="1200" b="0" i="0" u="none" strike="noStrike">
                <a:solidFill>
                  <a:srgbClr val="595959"/>
                </a:solidFill>
                <a:latin typeface="Calibri"/>
              </a:defRPr>
            </a:pPr>
            <a:endParaRPr lang="en-US"/>
          </a:p>
        </c:txPr>
        <c:crossAx val="-855357056"/>
        <c:crosses val="autoZero"/>
        <c:crossBetween val="between"/>
        <c:majorUnit val="375"/>
        <c:minorUnit val="187.5"/>
      </c:valAx>
      <c:catAx>
        <c:axId val="-855350032"/>
        <c:scaling>
          <c:orientation val="minMax"/>
        </c:scaling>
        <c:delete val="0"/>
        <c:axPos val="b"/>
        <c:numFmt formatCode="General" sourceLinked="0"/>
        <c:majorTickMark val="out"/>
        <c:minorTickMark val="none"/>
        <c:tickLblPos val="none"/>
        <c:spPr>
          <a:ln w="12700" cap="flat">
            <a:noFill/>
            <a:prstDash val="solid"/>
            <a:round/>
          </a:ln>
        </c:spPr>
        <c:crossAx val="-855347712"/>
        <c:crosses val="autoZero"/>
        <c:auto val="1"/>
        <c:lblAlgn val="ctr"/>
        <c:lblOffset val="100"/>
        <c:noMultiLvlLbl val="1"/>
      </c:catAx>
      <c:valAx>
        <c:axId val="-855347712"/>
        <c:scaling>
          <c:orientation val="minMax"/>
        </c:scaling>
        <c:delete val="0"/>
        <c:axPos val="r"/>
        <c:numFmt formatCode="&quot;$&quot;#,##0" sourceLinked="0"/>
        <c:majorTickMark val="out"/>
        <c:minorTickMark val="none"/>
        <c:tickLblPos val="nextTo"/>
        <c:spPr>
          <a:ln w="12700" cap="flat">
            <a:solidFill>
              <a:srgbClr val="BFBFBF"/>
            </a:solidFill>
            <a:prstDash val="solid"/>
            <a:round/>
          </a:ln>
        </c:spPr>
        <c:txPr>
          <a:bodyPr rot="0"/>
          <a:lstStyle/>
          <a:p>
            <a:pPr>
              <a:defRPr sz="1400" b="0" i="0" u="none" strike="noStrike">
                <a:solidFill>
                  <a:srgbClr val="C00000"/>
                </a:solidFill>
                <a:latin typeface="Calibri"/>
              </a:defRPr>
            </a:pPr>
            <a:endParaRPr lang="en-US"/>
          </a:p>
        </c:txPr>
        <c:crossAx val="-855350032"/>
        <c:crosses val="max"/>
        <c:crossBetween val="between"/>
        <c:majorUnit val="50"/>
        <c:minorUnit val="25"/>
      </c:valAx>
      <c:spPr>
        <a:noFill/>
        <a:ln w="12700" cap="flat">
          <a:noFill/>
          <a:miter lim="400000"/>
        </a:ln>
        <a:effectLst/>
      </c:spPr>
    </c:plotArea>
    <c:legend>
      <c:legendPos val="b"/>
      <c:layout>
        <c:manualLayout>
          <c:xMode val="edge"/>
          <c:yMode val="edge"/>
          <c:x val="0.31450600000000001"/>
          <c:y val="0.94635599999999998"/>
          <c:w val="0.28954800000000003"/>
          <c:h val="5.3644200000000003E-2"/>
        </c:manualLayout>
      </c:layout>
      <c:overlay val="1"/>
      <c:spPr>
        <a:noFill/>
        <a:ln w="12700" cap="flat">
          <a:noFill/>
          <a:miter lim="400000"/>
        </a:ln>
        <a:effectLst/>
      </c:spPr>
      <c:txPr>
        <a:bodyPr rot="0"/>
        <a:lstStyle/>
        <a:p>
          <a:pPr>
            <a:defRPr sz="1200" b="0" i="0" u="none" strike="noStrike">
              <a:solidFill>
                <a:srgbClr val="595959"/>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view3D>
      <c:rotX val="15"/>
      <c:hPercent val="125"/>
      <c:rotY val="0"/>
      <c:depthPercent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32267299999999999"/>
          <c:h val="0.98750000000000004"/>
        </c:manualLayout>
      </c:layout>
      <c:bar3DChart>
        <c:barDir val="col"/>
        <c:grouping val="percentStacked"/>
        <c:varyColors val="0"/>
        <c:ser>
          <c:idx val="0"/>
          <c:order val="0"/>
          <c:tx>
            <c:strRef>
              <c:f>Sheet1!$B$1</c:f>
              <c:strCache>
                <c:ptCount val="1"/>
                <c:pt idx="0">
                  <c:v>New</c:v>
                </c:pt>
              </c:strCache>
            </c:strRef>
          </c:tx>
          <c:spPr>
            <a:solidFill>
              <a:srgbClr val="253BDB"/>
            </a:solidFill>
            <a:ln w="12700" cap="flat">
              <a:noFill/>
              <a:miter lim="400000"/>
            </a:ln>
            <a:effectLst/>
            <a:sp3d prstMaterial="matte"/>
          </c:spPr>
          <c:invertIfNegative val="0"/>
          <c:cat>
            <c:strRef>
              <c:f>Sheet1!$A$2:$A$6</c:f>
              <c:strCache>
                <c:ptCount val="5"/>
                <c:pt idx="0">
                  <c:v>2004</c:v>
                </c:pt>
                <c:pt idx="1">
                  <c:v>2006</c:v>
                </c:pt>
                <c:pt idx="2">
                  <c:v>2009</c:v>
                </c:pt>
                <c:pt idx="3">
                  <c:v>2012</c:v>
                </c:pt>
                <c:pt idx="4">
                  <c:v>2015</c:v>
                </c:pt>
              </c:strCache>
            </c:strRef>
          </c:cat>
          <c:val>
            <c:numRef>
              <c:f>Sheet1!$B$2:$B$6</c:f>
              <c:numCache>
                <c:formatCode>General</c:formatCode>
                <c:ptCount val="5"/>
                <c:pt idx="0">
                  <c:v>100</c:v>
                </c:pt>
                <c:pt idx="1">
                  <c:v>100</c:v>
                </c:pt>
                <c:pt idx="2">
                  <c:v>75</c:v>
                </c:pt>
                <c:pt idx="3">
                  <c:v>33</c:v>
                </c:pt>
                <c:pt idx="4">
                  <c:v>33</c:v>
                </c:pt>
              </c:numCache>
            </c:numRef>
          </c:val>
          <c:extLst>
            <c:ext xmlns:c16="http://schemas.microsoft.com/office/drawing/2014/chart" uri="{C3380CC4-5D6E-409C-BE32-E72D297353CC}">
              <c16:uniqueId val="{00000000-25A6-4BAB-886B-46D087335E96}"/>
            </c:ext>
          </c:extLst>
        </c:ser>
        <c:ser>
          <c:idx val="1"/>
          <c:order val="1"/>
          <c:tx>
            <c:strRef>
              <c:f>Sheet1!$C$1</c:f>
              <c:strCache>
                <c:ptCount val="1"/>
                <c:pt idx="0">
                  <c:v>Renewal</c:v>
                </c:pt>
              </c:strCache>
            </c:strRef>
          </c:tx>
          <c:spPr>
            <a:solidFill>
              <a:srgbClr val="F07B2F"/>
            </a:solidFill>
            <a:ln w="12700" cap="flat">
              <a:noFill/>
              <a:miter lim="400000"/>
            </a:ln>
            <a:effectLst/>
            <a:sp3d prstMaterial="matte"/>
          </c:spPr>
          <c:invertIfNegative val="0"/>
          <c:cat>
            <c:strRef>
              <c:f>Sheet1!$A$2:$A$6</c:f>
              <c:strCache>
                <c:ptCount val="5"/>
                <c:pt idx="0">
                  <c:v>2004</c:v>
                </c:pt>
                <c:pt idx="1">
                  <c:v>2006</c:v>
                </c:pt>
                <c:pt idx="2">
                  <c:v>2009</c:v>
                </c:pt>
                <c:pt idx="3">
                  <c:v>2012</c:v>
                </c:pt>
                <c:pt idx="4">
                  <c:v>2015</c:v>
                </c:pt>
              </c:strCache>
            </c:strRef>
          </c:cat>
          <c:val>
            <c:numRef>
              <c:f>Sheet1!$C$2:$C$6</c:f>
              <c:numCache>
                <c:formatCode>General</c:formatCode>
                <c:ptCount val="5"/>
                <c:pt idx="0">
                  <c:v>0</c:v>
                </c:pt>
                <c:pt idx="1">
                  <c:v>0</c:v>
                </c:pt>
                <c:pt idx="2">
                  <c:v>25</c:v>
                </c:pt>
                <c:pt idx="3">
                  <c:v>67</c:v>
                </c:pt>
                <c:pt idx="4">
                  <c:v>67</c:v>
                </c:pt>
              </c:numCache>
            </c:numRef>
          </c:val>
          <c:extLst>
            <c:ext xmlns:c16="http://schemas.microsoft.com/office/drawing/2014/chart" uri="{C3380CC4-5D6E-409C-BE32-E72D297353CC}">
              <c16:uniqueId val="{00000001-25A6-4BAB-886B-46D087335E96}"/>
            </c:ext>
          </c:extLst>
        </c:ser>
        <c:dLbls>
          <c:showLegendKey val="0"/>
          <c:showVal val="0"/>
          <c:showCatName val="0"/>
          <c:showSerName val="0"/>
          <c:showPercent val="0"/>
          <c:showBubbleSize val="0"/>
        </c:dLbls>
        <c:gapWidth val="150"/>
        <c:shape val="box"/>
        <c:axId val="-855090016"/>
        <c:axId val="-854555408"/>
        <c:axId val="-854472000"/>
      </c:bar3DChart>
      <c:catAx>
        <c:axId val="-855090016"/>
        <c:scaling>
          <c:orientation val="minMax"/>
        </c:scaling>
        <c:delete val="0"/>
        <c:axPos val="b"/>
        <c:numFmt formatCode="General" sourceLinked="0"/>
        <c:majorTickMark val="out"/>
        <c:minorTickMark val="none"/>
        <c:tickLblPos val="low"/>
        <c:spPr>
          <a:ln w="12700" cap="flat">
            <a:noFill/>
            <a:prstDash val="solid"/>
            <a:miter lim="800000"/>
          </a:ln>
        </c:spPr>
        <c:txPr>
          <a:bodyPr rot="0"/>
          <a:lstStyle/>
          <a:p>
            <a:pPr>
              <a:defRPr sz="1800" b="0" i="0" u="none" strike="noStrike">
                <a:solidFill>
                  <a:srgbClr val="000000"/>
                </a:solidFill>
                <a:latin typeface="Calibri"/>
              </a:defRPr>
            </a:pPr>
            <a:endParaRPr lang="en-US"/>
          </a:p>
        </c:txPr>
        <c:crossAx val="-854555408"/>
        <c:crosses val="autoZero"/>
        <c:auto val="1"/>
        <c:lblAlgn val="ctr"/>
        <c:lblOffset val="100"/>
        <c:noMultiLvlLbl val="1"/>
      </c:catAx>
      <c:valAx>
        <c:axId val="-854555408"/>
        <c:scaling>
          <c:orientation val="minMax"/>
        </c:scaling>
        <c:delete val="0"/>
        <c:axPos val="l"/>
        <c:majorGridlines>
          <c:spPr>
            <a:ln w="12700" cap="flat">
              <a:solidFill>
                <a:srgbClr val="888888"/>
              </a:solidFill>
              <a:prstDash val="solid"/>
              <a:miter lim="800000"/>
            </a:ln>
          </c:spPr>
        </c:majorGridlines>
        <c:numFmt formatCode="0%" sourceLinked="0"/>
        <c:majorTickMark val="out"/>
        <c:minorTickMark val="none"/>
        <c:tickLblPos val="nextTo"/>
        <c:spPr>
          <a:ln w="12700" cap="flat">
            <a:noFill/>
            <a:prstDash val="solid"/>
            <a:miter lim="800000"/>
          </a:ln>
        </c:spPr>
        <c:txPr>
          <a:bodyPr rot="0"/>
          <a:lstStyle/>
          <a:p>
            <a:pPr>
              <a:defRPr sz="1800" b="0" i="0" u="none" strike="noStrike">
                <a:solidFill>
                  <a:srgbClr val="000000"/>
                </a:solidFill>
                <a:latin typeface="Calibri"/>
              </a:defRPr>
            </a:pPr>
            <a:endParaRPr lang="en-US"/>
          </a:p>
        </c:txPr>
        <c:crossAx val="-855090016"/>
        <c:crosses val="autoZero"/>
        <c:crossBetween val="between"/>
        <c:majorUnit val="0.25"/>
        <c:minorUnit val="0.125"/>
      </c:valAx>
      <c:serAx>
        <c:axId val="-854472000"/>
        <c:scaling>
          <c:orientation val="minMax"/>
        </c:scaling>
        <c:delete val="0"/>
        <c:axPos val="b"/>
        <c:majorTickMark val="out"/>
        <c:minorTickMark val="none"/>
        <c:tickLblPos val="none"/>
        <c:spPr>
          <a:ln w="12700" cap="flat">
            <a:noFill/>
            <a:prstDash val="solid"/>
            <a:miter lim="800000"/>
          </a:ln>
        </c:spPr>
        <c:crossAx val="-854555408"/>
        <c:crosses val="autoZero"/>
        <c:tickLblSkip val="1"/>
      </c:serAx>
      <c:spPr>
        <a:noFill/>
        <a:ln w="12700" cap="flat">
          <a:noFill/>
          <a:miter lim="400000"/>
        </a:ln>
        <a:effectLst/>
      </c:spPr>
    </c:plotArea>
    <c:legend>
      <c:legendPos val="r"/>
      <c:layout>
        <c:manualLayout>
          <c:xMode val="edge"/>
          <c:yMode val="edge"/>
          <c:x val="0.67161700000000002"/>
          <c:y val="0.411472"/>
          <c:w val="0.32838299999999998"/>
          <c:h val="0.21722"/>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view3D>
      <c:rotX val="15"/>
      <c:hPercent val="134"/>
      <c:rotY val="0"/>
      <c:depthPercent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11090800000000001"/>
          <c:h val="0.98750000000000004"/>
        </c:manualLayout>
      </c:layout>
      <c:bar3DChart>
        <c:barDir val="col"/>
        <c:grouping val="stacked"/>
        <c:varyColors val="0"/>
        <c:ser>
          <c:idx val="0"/>
          <c:order val="0"/>
          <c:tx>
            <c:strRef>
              <c:f>Sheet1!$B$1</c:f>
              <c:strCache>
                <c:ptCount val="1"/>
                <c:pt idx="0">
                  <c:v># of Awards</c:v>
                </c:pt>
              </c:strCache>
            </c:strRef>
          </c:tx>
          <c:spPr>
            <a:solidFill>
              <a:srgbClr val="4271C6"/>
            </a:solidFill>
            <a:ln w="12700" cap="flat">
              <a:noFill/>
              <a:miter lim="400000"/>
            </a:ln>
            <a:effectLst/>
            <a:sp3d prstMaterial="matte"/>
          </c:spPr>
          <c:invertIfNegative val="0"/>
          <c:cat>
            <c:strRef>
              <c:f>Sheet1!$A$2:$A$6</c:f>
              <c:strCache>
                <c:ptCount val="5"/>
                <c:pt idx="0">
                  <c:v>2004</c:v>
                </c:pt>
                <c:pt idx="1">
                  <c:v>2006</c:v>
                </c:pt>
                <c:pt idx="2">
                  <c:v>2009</c:v>
                </c:pt>
                <c:pt idx="3">
                  <c:v>2012</c:v>
                </c:pt>
                <c:pt idx="4">
                  <c:v>2015</c:v>
                </c:pt>
              </c:strCache>
            </c:strRef>
          </c:cat>
          <c:val>
            <c:numRef>
              <c:f>Sheet1!$B$2:$B$6</c:f>
              <c:numCache>
                <c:formatCode>General</c:formatCode>
                <c:ptCount val="5"/>
                <c:pt idx="0">
                  <c:v>4</c:v>
                </c:pt>
                <c:pt idx="1">
                  <c:v>6</c:v>
                </c:pt>
                <c:pt idx="2">
                  <c:v>8</c:v>
                </c:pt>
                <c:pt idx="3">
                  <c:v>6</c:v>
                </c:pt>
                <c:pt idx="4">
                  <c:v>6</c:v>
                </c:pt>
              </c:numCache>
            </c:numRef>
          </c:val>
          <c:extLst>
            <c:ext xmlns:c16="http://schemas.microsoft.com/office/drawing/2014/chart" uri="{C3380CC4-5D6E-409C-BE32-E72D297353CC}">
              <c16:uniqueId val="{00000000-35F1-4223-AD25-15D4A666CD97}"/>
            </c:ext>
          </c:extLst>
        </c:ser>
        <c:dLbls>
          <c:showLegendKey val="0"/>
          <c:showVal val="0"/>
          <c:showCatName val="0"/>
          <c:showSerName val="0"/>
          <c:showPercent val="0"/>
          <c:showBubbleSize val="0"/>
        </c:dLbls>
        <c:gapWidth val="150"/>
        <c:shape val="box"/>
        <c:axId val="-854393664"/>
        <c:axId val="-854289120"/>
        <c:axId val="-854285856"/>
      </c:bar3DChart>
      <c:catAx>
        <c:axId val="-854393664"/>
        <c:scaling>
          <c:orientation val="minMax"/>
        </c:scaling>
        <c:delete val="0"/>
        <c:axPos val="b"/>
        <c:numFmt formatCode="General" sourceLinked="0"/>
        <c:majorTickMark val="out"/>
        <c:minorTickMark val="none"/>
        <c:tickLblPos val="low"/>
        <c:spPr>
          <a:ln w="12700" cap="flat">
            <a:noFill/>
            <a:prstDash val="solid"/>
            <a:miter lim="800000"/>
          </a:ln>
        </c:spPr>
        <c:txPr>
          <a:bodyPr rot="0"/>
          <a:lstStyle/>
          <a:p>
            <a:pPr>
              <a:defRPr sz="1800" b="0" i="0" u="none" strike="noStrike">
                <a:solidFill>
                  <a:srgbClr val="000000"/>
                </a:solidFill>
                <a:latin typeface="Calibri"/>
              </a:defRPr>
            </a:pPr>
            <a:endParaRPr lang="en-US"/>
          </a:p>
        </c:txPr>
        <c:crossAx val="-854289120"/>
        <c:crosses val="autoZero"/>
        <c:auto val="1"/>
        <c:lblAlgn val="ctr"/>
        <c:lblOffset val="100"/>
        <c:noMultiLvlLbl val="1"/>
      </c:catAx>
      <c:valAx>
        <c:axId val="-854289120"/>
        <c:scaling>
          <c:orientation val="minMax"/>
        </c:scaling>
        <c:delete val="0"/>
        <c:axPos val="l"/>
        <c:majorGridlines>
          <c:spPr>
            <a:ln w="12700" cap="flat">
              <a:solidFill>
                <a:srgbClr val="888888"/>
              </a:solidFill>
              <a:prstDash val="solid"/>
              <a:miter lim="800000"/>
            </a:ln>
          </c:spPr>
        </c:majorGridlines>
        <c:numFmt formatCode="0" sourceLinked="0"/>
        <c:majorTickMark val="out"/>
        <c:minorTickMark val="none"/>
        <c:tickLblPos val="nextTo"/>
        <c:spPr>
          <a:ln w="12700" cap="flat">
            <a:noFill/>
            <a:prstDash val="solid"/>
            <a:miter lim="800000"/>
          </a:ln>
        </c:spPr>
        <c:txPr>
          <a:bodyPr rot="0"/>
          <a:lstStyle/>
          <a:p>
            <a:pPr>
              <a:defRPr sz="1800" b="0" i="0" u="none" strike="noStrike">
                <a:solidFill>
                  <a:srgbClr val="000000"/>
                </a:solidFill>
                <a:latin typeface="Calibri"/>
              </a:defRPr>
            </a:pPr>
            <a:endParaRPr lang="en-US"/>
          </a:p>
        </c:txPr>
        <c:crossAx val="-854393664"/>
        <c:crosses val="autoZero"/>
        <c:crossBetween val="between"/>
        <c:majorUnit val="2"/>
        <c:minorUnit val="1"/>
      </c:valAx>
      <c:serAx>
        <c:axId val="-854285856"/>
        <c:scaling>
          <c:orientation val="minMax"/>
        </c:scaling>
        <c:delete val="0"/>
        <c:axPos val="b"/>
        <c:majorTickMark val="out"/>
        <c:minorTickMark val="none"/>
        <c:tickLblPos val="none"/>
        <c:spPr>
          <a:ln w="12700" cap="flat">
            <a:noFill/>
            <a:prstDash val="solid"/>
            <a:miter lim="800000"/>
          </a:ln>
        </c:spPr>
        <c:crossAx val="-854289120"/>
        <c:crosses val="autoZero"/>
        <c:tickLblSkip val="1"/>
      </c:serAx>
      <c:spPr>
        <a:noFill/>
        <a:ln w="12700" cap="flat">
          <a:noFill/>
          <a:miter lim="400000"/>
        </a:ln>
        <a:effectLst/>
      </c:spPr>
    </c:plotArea>
    <c:legend>
      <c:legendPos val="r"/>
      <c:layout>
        <c:manualLayout>
          <c:xMode val="edge"/>
          <c:yMode val="edge"/>
          <c:x val="0.56804699999999997"/>
          <c:y val="0.46315800000000001"/>
          <c:w val="0.43195299999999998"/>
          <c:h val="0.124291"/>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view3D>
      <c:rotX val="15"/>
      <c:hPercent val="83"/>
      <c:rotY val="0"/>
      <c:depthPercent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45012799999999997"/>
          <c:h val="0.98750000000000004"/>
        </c:manualLayout>
      </c:layout>
      <c:bar3DChart>
        <c:barDir val="col"/>
        <c:grouping val="percentStacked"/>
        <c:varyColors val="0"/>
        <c:ser>
          <c:idx val="0"/>
          <c:order val="0"/>
          <c:tx>
            <c:strRef>
              <c:f>Sheet1!$B$1</c:f>
              <c:strCache>
                <c:ptCount val="1"/>
                <c:pt idx="0">
                  <c:v>HIS</c:v>
                </c:pt>
              </c:strCache>
            </c:strRef>
          </c:tx>
          <c:spPr>
            <a:solidFill>
              <a:srgbClr val="0000FF"/>
            </a:solidFill>
            <a:ln w="12700" cap="flat">
              <a:noFill/>
              <a:miter lim="400000"/>
            </a:ln>
            <a:effectLst/>
            <a:sp3d prstMaterial="matte"/>
          </c:spPr>
          <c:invertIfNegative val="0"/>
          <c:cat>
            <c:strRef>
              <c:f>Sheet1!$A$2:$A$6</c:f>
              <c:strCache>
                <c:ptCount val="5"/>
                <c:pt idx="0">
                  <c:v>2004</c:v>
                </c:pt>
                <c:pt idx="1">
                  <c:v>2006</c:v>
                </c:pt>
                <c:pt idx="2">
                  <c:v>2009</c:v>
                </c:pt>
                <c:pt idx="3">
                  <c:v>2012</c:v>
                </c:pt>
                <c:pt idx="4">
                  <c:v>2015</c:v>
                </c:pt>
              </c:strCache>
            </c:strRef>
          </c:cat>
          <c:val>
            <c:numRef>
              <c:f>Sheet1!$B$2:$B$6</c:f>
              <c:numCache>
                <c:formatCode>General</c:formatCode>
                <c:ptCount val="5"/>
                <c:pt idx="0">
                  <c:v>75</c:v>
                </c:pt>
                <c:pt idx="1">
                  <c:v>25</c:v>
                </c:pt>
                <c:pt idx="2">
                  <c:v>62</c:v>
                </c:pt>
                <c:pt idx="3">
                  <c:v>50</c:v>
                </c:pt>
                <c:pt idx="4">
                  <c:v>67</c:v>
                </c:pt>
              </c:numCache>
            </c:numRef>
          </c:val>
          <c:extLst>
            <c:ext xmlns:c16="http://schemas.microsoft.com/office/drawing/2014/chart" uri="{C3380CC4-5D6E-409C-BE32-E72D297353CC}">
              <c16:uniqueId val="{00000000-6630-4E7A-B5EF-6290FF29ACAB}"/>
            </c:ext>
          </c:extLst>
        </c:ser>
        <c:ser>
          <c:idx val="1"/>
          <c:order val="1"/>
          <c:tx>
            <c:strRef>
              <c:f>Sheet1!$C$1</c:f>
              <c:strCache>
                <c:ptCount val="1"/>
                <c:pt idx="0">
                  <c:v>HBCU</c:v>
                </c:pt>
              </c:strCache>
            </c:strRef>
          </c:tx>
          <c:spPr>
            <a:solidFill>
              <a:srgbClr val="F07B2F"/>
            </a:solidFill>
            <a:ln w="12700" cap="flat">
              <a:noFill/>
              <a:miter lim="400000"/>
            </a:ln>
            <a:effectLst/>
            <a:sp3d prstMaterial="matte"/>
          </c:spPr>
          <c:invertIfNegative val="0"/>
          <c:cat>
            <c:strRef>
              <c:f>Sheet1!$A$2:$A$6</c:f>
              <c:strCache>
                <c:ptCount val="5"/>
                <c:pt idx="0">
                  <c:v>2004</c:v>
                </c:pt>
                <c:pt idx="1">
                  <c:v>2006</c:v>
                </c:pt>
                <c:pt idx="2">
                  <c:v>2009</c:v>
                </c:pt>
                <c:pt idx="3">
                  <c:v>2012</c:v>
                </c:pt>
                <c:pt idx="4">
                  <c:v>2015</c:v>
                </c:pt>
              </c:strCache>
            </c:strRef>
          </c:cat>
          <c:val>
            <c:numRef>
              <c:f>Sheet1!$C$2:$C$6</c:f>
              <c:numCache>
                <c:formatCode>General</c:formatCode>
                <c:ptCount val="5"/>
                <c:pt idx="0">
                  <c:v>25</c:v>
                </c:pt>
                <c:pt idx="1">
                  <c:v>75</c:v>
                </c:pt>
                <c:pt idx="2">
                  <c:v>25</c:v>
                </c:pt>
                <c:pt idx="3">
                  <c:v>50</c:v>
                </c:pt>
                <c:pt idx="4">
                  <c:v>33</c:v>
                </c:pt>
              </c:numCache>
            </c:numRef>
          </c:val>
          <c:extLst>
            <c:ext xmlns:c16="http://schemas.microsoft.com/office/drawing/2014/chart" uri="{C3380CC4-5D6E-409C-BE32-E72D297353CC}">
              <c16:uniqueId val="{00000001-6630-4E7A-B5EF-6290FF29ACAB}"/>
            </c:ext>
          </c:extLst>
        </c:ser>
        <c:ser>
          <c:idx val="2"/>
          <c:order val="2"/>
          <c:tx>
            <c:strRef>
              <c:f>Sheet1!$D$1</c:f>
              <c:strCache>
                <c:ptCount val="1"/>
                <c:pt idx="0">
                  <c:v>Other</c:v>
                </c:pt>
              </c:strCache>
            </c:strRef>
          </c:tx>
          <c:spPr>
            <a:solidFill>
              <a:srgbClr val="FF0000"/>
            </a:solidFill>
            <a:ln w="12700" cap="flat">
              <a:noFill/>
              <a:miter lim="400000"/>
            </a:ln>
            <a:effectLst/>
            <a:sp3d prstMaterial="matte"/>
          </c:spPr>
          <c:invertIfNegative val="0"/>
          <c:cat>
            <c:strRef>
              <c:f>Sheet1!$A$2:$A$6</c:f>
              <c:strCache>
                <c:ptCount val="5"/>
                <c:pt idx="0">
                  <c:v>2004</c:v>
                </c:pt>
                <c:pt idx="1">
                  <c:v>2006</c:v>
                </c:pt>
                <c:pt idx="2">
                  <c:v>2009</c:v>
                </c:pt>
                <c:pt idx="3">
                  <c:v>2012</c:v>
                </c:pt>
                <c:pt idx="4">
                  <c:v>2015</c:v>
                </c:pt>
              </c:strCache>
            </c:strRef>
          </c:cat>
          <c:val>
            <c:numRef>
              <c:f>Sheet1!$D$2:$D$6</c:f>
              <c:numCache>
                <c:formatCode>General</c:formatCode>
                <c:ptCount val="5"/>
                <c:pt idx="0">
                  <c:v>0</c:v>
                </c:pt>
                <c:pt idx="1">
                  <c:v>0</c:v>
                </c:pt>
                <c:pt idx="2">
                  <c:v>12</c:v>
                </c:pt>
                <c:pt idx="3">
                  <c:v>0</c:v>
                </c:pt>
                <c:pt idx="4">
                  <c:v>0</c:v>
                </c:pt>
              </c:numCache>
            </c:numRef>
          </c:val>
          <c:extLst>
            <c:ext xmlns:c16="http://schemas.microsoft.com/office/drawing/2014/chart" uri="{C3380CC4-5D6E-409C-BE32-E72D297353CC}">
              <c16:uniqueId val="{00000002-6630-4E7A-B5EF-6290FF29ACAB}"/>
            </c:ext>
          </c:extLst>
        </c:ser>
        <c:dLbls>
          <c:showLegendKey val="0"/>
          <c:showVal val="0"/>
          <c:showCatName val="0"/>
          <c:showSerName val="0"/>
          <c:showPercent val="0"/>
          <c:showBubbleSize val="0"/>
        </c:dLbls>
        <c:gapWidth val="150"/>
        <c:shape val="box"/>
        <c:axId val="-854309632"/>
        <c:axId val="-854307584"/>
        <c:axId val="-854335472"/>
      </c:bar3DChart>
      <c:catAx>
        <c:axId val="-854309632"/>
        <c:scaling>
          <c:orientation val="minMax"/>
        </c:scaling>
        <c:delete val="0"/>
        <c:axPos val="b"/>
        <c:numFmt formatCode="General" sourceLinked="0"/>
        <c:majorTickMark val="out"/>
        <c:minorTickMark val="none"/>
        <c:tickLblPos val="low"/>
        <c:spPr>
          <a:ln w="12700" cap="flat">
            <a:noFill/>
            <a:prstDash val="solid"/>
            <a:miter lim="800000"/>
          </a:ln>
        </c:spPr>
        <c:txPr>
          <a:bodyPr rot="0"/>
          <a:lstStyle/>
          <a:p>
            <a:pPr>
              <a:defRPr sz="1800" b="0" i="0" u="none" strike="noStrike">
                <a:solidFill>
                  <a:srgbClr val="000000"/>
                </a:solidFill>
                <a:latin typeface="Calibri"/>
              </a:defRPr>
            </a:pPr>
            <a:endParaRPr lang="en-US"/>
          </a:p>
        </c:txPr>
        <c:crossAx val="-854307584"/>
        <c:crosses val="autoZero"/>
        <c:auto val="1"/>
        <c:lblAlgn val="ctr"/>
        <c:lblOffset val="100"/>
        <c:noMultiLvlLbl val="1"/>
      </c:catAx>
      <c:valAx>
        <c:axId val="-854307584"/>
        <c:scaling>
          <c:orientation val="minMax"/>
        </c:scaling>
        <c:delete val="0"/>
        <c:axPos val="l"/>
        <c:majorGridlines>
          <c:spPr>
            <a:ln w="12700" cap="flat">
              <a:solidFill>
                <a:srgbClr val="888888"/>
              </a:solidFill>
              <a:prstDash val="solid"/>
              <a:miter lim="800000"/>
            </a:ln>
          </c:spPr>
        </c:majorGridlines>
        <c:numFmt formatCode="0%" sourceLinked="0"/>
        <c:majorTickMark val="out"/>
        <c:minorTickMark val="none"/>
        <c:tickLblPos val="nextTo"/>
        <c:spPr>
          <a:ln w="12700" cap="flat">
            <a:noFill/>
            <a:prstDash val="solid"/>
            <a:miter lim="800000"/>
          </a:ln>
        </c:spPr>
        <c:txPr>
          <a:bodyPr rot="0"/>
          <a:lstStyle/>
          <a:p>
            <a:pPr>
              <a:defRPr sz="1800" b="0" i="0" u="none" strike="noStrike">
                <a:solidFill>
                  <a:srgbClr val="000000"/>
                </a:solidFill>
                <a:latin typeface="Calibri"/>
              </a:defRPr>
            </a:pPr>
            <a:endParaRPr lang="en-US"/>
          </a:p>
        </c:txPr>
        <c:crossAx val="-854309632"/>
        <c:crosses val="autoZero"/>
        <c:crossBetween val="between"/>
        <c:majorUnit val="0.25"/>
        <c:minorUnit val="0.125"/>
      </c:valAx>
      <c:serAx>
        <c:axId val="-854335472"/>
        <c:scaling>
          <c:orientation val="minMax"/>
        </c:scaling>
        <c:delete val="0"/>
        <c:axPos val="b"/>
        <c:majorTickMark val="out"/>
        <c:minorTickMark val="none"/>
        <c:tickLblPos val="none"/>
        <c:spPr>
          <a:ln w="12700" cap="flat">
            <a:noFill/>
            <a:prstDash val="solid"/>
            <a:miter lim="800000"/>
          </a:ln>
        </c:spPr>
        <c:crossAx val="-854307584"/>
        <c:crosses val="autoZero"/>
        <c:tickLblSkip val="1"/>
      </c:serAx>
      <c:spPr>
        <a:noFill/>
        <a:ln w="12700" cap="flat">
          <a:noFill/>
          <a:miter lim="400000"/>
        </a:ln>
        <a:effectLst/>
      </c:spPr>
    </c:plotArea>
    <c:legend>
      <c:legendPos val="r"/>
      <c:layout>
        <c:manualLayout>
          <c:xMode val="edge"/>
          <c:yMode val="edge"/>
          <c:x val="0.73322699999999996"/>
          <c:y val="0.31066899999999997"/>
          <c:w val="0.26677299999999998"/>
          <c:h val="0.37992999999999999"/>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sf.gov/cgi-bin/good-bye?http://ciqm.harvard.ed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nsf.gov/cgi-bin/good-bye?https://paradim.cornell.edu/" TargetMode="External"/><Relationship Id="rId5" Type="http://schemas.openxmlformats.org/officeDocument/2006/relationships/hyperlink" Target="https://www.nsf.gov/cgi-bin/good-bye?http://www.mri.psu.edu/mip" TargetMode="External"/><Relationship Id="rId4" Type="http://schemas.openxmlformats.org/officeDocument/2006/relationships/hyperlink" Target="https://www.nsf.gov/cgi-bin/good-bye?http://strobe.colorado.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This webinar is designed to inform the scientific community about the main characteristics of the NSF-17-599 PREM solicitation at Division for Materials Research (DMR), which invites Minority Serving Institutions (MSIs) to submit proposals before the deadline of Jan 29, 2018</a:t>
            </a:r>
            <a:endParaRPr lang="en-US" sz="2000" dirty="0"/>
          </a:p>
          <a:p>
            <a:endParaRPr lang="en-US" dirty="0"/>
          </a:p>
        </p:txBody>
      </p:sp>
    </p:spTree>
    <p:extLst>
      <p:ext uri="{BB962C8B-B14F-4D97-AF65-F5344CB8AC3E}">
        <p14:creationId xmlns:p14="http://schemas.microsoft.com/office/powerpoint/2010/main" val="1277708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381000" y="685800"/>
            <a:ext cx="6096000" cy="3429000"/>
          </a:xfrm>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rPr dirty="0"/>
              <a:t>The goal of PREM is to increase diversity in STEM disciplines. </a:t>
            </a:r>
          </a:p>
          <a:p>
            <a:endParaRPr dirty="0"/>
          </a:p>
          <a:p>
            <a:r>
              <a:rPr dirty="0"/>
              <a:t>Metrics: the expectation is an increase in the research capacity parameters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In addition, successful PREMs have:</a:t>
            </a:r>
          </a:p>
          <a:p>
            <a:endParaRPr/>
          </a:p>
          <a:p>
            <a:r>
              <a:t>Published papers in prestigious journals, filed for patents and nucleated spin-off companies that were successfully purchased by multinationals, competed in National Science Fairs, graduated PhD students at non- MSI institutions, created brand-new MSE programs, participated in prestigious conferences, saw PhD students graduate and join the workforce- complete pathway…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Metrics are site specific</a:t>
            </a:r>
          </a:p>
        </p:txBody>
      </p:sp>
    </p:spTree>
    <p:extLst>
      <p:ext uri="{BB962C8B-B14F-4D97-AF65-F5344CB8AC3E}">
        <p14:creationId xmlns:p14="http://schemas.microsoft.com/office/powerpoint/2010/main" val="333761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381000" y="685800"/>
            <a:ext cx="6096000" cy="342900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endParaRPr/>
          </a:p>
          <a:p>
            <a:endParaRPr/>
          </a:p>
          <a:p>
            <a:pPr>
              <a:defRPr b="1"/>
            </a:pPr>
            <a:endParaRPr/>
          </a:p>
          <a:p>
            <a:pPr>
              <a:defRPr b="1"/>
            </a:pPr>
            <a:r>
              <a:t>HAVE THE HIGHLIGHTS OF THEIR PREMS AS BULLET POINTS</a:t>
            </a:r>
          </a:p>
          <a:p>
            <a:endParaRPr/>
          </a:p>
          <a:p>
            <a:endParaRP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r>
              <a:t> Metrics: the expectation is an increase in the research capacity parameters</a:t>
            </a:r>
          </a:p>
          <a:p>
            <a:endParaRPr/>
          </a:p>
          <a:p>
            <a:r>
              <a:t>Project assessment and evaluation is partnership-specific and should emphasize increase in both diversity and research and education quality and quantity measured relative to the beginning of the award.</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Additional Resources</a:t>
            </a:r>
          </a:p>
        </p:txBody>
      </p:sp>
    </p:spTree>
    <p:extLst>
      <p:ext uri="{BB962C8B-B14F-4D97-AF65-F5344CB8AC3E}">
        <p14:creationId xmlns:p14="http://schemas.microsoft.com/office/powerpoint/2010/main" val="68196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The NSF vision of …..</a:t>
            </a:r>
          </a:p>
          <a:p>
            <a:endParaRPr/>
          </a:p>
          <a:p>
            <a:r>
              <a:t>encompasses the core values* of ……………</a:t>
            </a:r>
          </a:p>
          <a:p>
            <a:endParaRPr/>
          </a:p>
          <a:p>
            <a:r>
              <a:t>With 3 interrelated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6 new PREMs in 06:</a:t>
            </a:r>
          </a:p>
          <a:p>
            <a:endParaRPr/>
          </a:p>
          <a:p>
            <a:r>
              <a:t>Cal State Northridge / Princeton</a:t>
            </a:r>
          </a:p>
          <a:p>
            <a:r>
              <a:t>Jackson State /UCSB</a:t>
            </a:r>
          </a:p>
          <a:p>
            <a:r>
              <a:t>Norfolk State / Cornell</a:t>
            </a:r>
          </a:p>
          <a:p>
            <a:r>
              <a:t>Howard / JHU</a:t>
            </a:r>
          </a:p>
          <a:p>
            <a:r>
              <a:t>Tuskegee / Cornell</a:t>
            </a:r>
          </a:p>
          <a:p>
            <a:r>
              <a:t>UNM / Harvard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Site-specific: hence the diversified research capacity within the portfolio</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Promote increased diversity </a:t>
            </a:r>
            <a:r>
              <a:rPr lang="en-US" b="0" dirty="0"/>
              <a:t>along the PREM pathway covering all or a segment of the recruitment/retention/degree-attaining sequence through intentional opportunities (i.e. the elements in the framework) through scientific learning, training and education.</a:t>
            </a:r>
          </a:p>
          <a:p>
            <a:pPr marL="0" marR="0" indent="0" defTabSz="914400" eaLnBrk="1" fontAlgn="auto" latinLnBrk="0" hangingPunct="1">
              <a:lnSpc>
                <a:spcPct val="100000"/>
              </a:lnSpc>
              <a:spcBef>
                <a:spcPts val="0"/>
              </a:spcBef>
              <a:spcAft>
                <a:spcPts val="0"/>
              </a:spcAft>
              <a:buClrTx/>
              <a:buSzTx/>
              <a:buFontTx/>
              <a:buNone/>
              <a:tabLst/>
              <a:defRPr/>
            </a:pPr>
            <a:endParaRPr lang="en-US" b="0" dirty="0"/>
          </a:p>
          <a:p>
            <a:pPr marL="0" marR="0" indent="0" defTabSz="914400" eaLnBrk="1" fontAlgn="auto" latinLnBrk="0" hangingPunct="1">
              <a:lnSpc>
                <a:spcPct val="100000"/>
              </a:lnSpc>
              <a:spcBef>
                <a:spcPts val="0"/>
              </a:spcBef>
              <a:spcAft>
                <a:spcPts val="0"/>
              </a:spcAft>
              <a:buClrTx/>
              <a:buSzTx/>
              <a:buFontTx/>
              <a:buNone/>
              <a:tabLst/>
              <a:defRPr/>
            </a:pPr>
            <a:r>
              <a:rPr lang="en-US" sz="1200" dirty="0"/>
              <a:t>Propose either existing or newly designed elements in the framework </a:t>
            </a:r>
            <a:r>
              <a:rPr lang="en-US" sz="1200" b="0" dirty="0"/>
              <a:t>that will successfully promote inclusiveness and research excellence by increasing </a:t>
            </a:r>
            <a:r>
              <a:rPr lang="en-US" sz="1200" b="0" u="sng" dirty="0"/>
              <a:t>at both partnering institutions:</a:t>
            </a:r>
          </a:p>
          <a:p>
            <a:pPr marL="0" marR="0" indent="0" defTabSz="914400" eaLnBrk="1" fontAlgn="auto" latinLnBrk="0" hangingPunct="1">
              <a:lnSpc>
                <a:spcPct val="100000"/>
              </a:lnSpc>
              <a:spcBef>
                <a:spcPts val="0"/>
              </a:spcBef>
              <a:spcAft>
                <a:spcPts val="0"/>
              </a:spcAft>
              <a:buClrTx/>
              <a:buSzTx/>
              <a:buFontTx/>
              <a:buNone/>
              <a:tabLst/>
              <a:defRPr/>
            </a:pPr>
            <a:endParaRPr lang="en-US" b="0" dirty="0"/>
          </a:p>
          <a:p>
            <a:endParaRPr lang="en-US" dirty="0"/>
          </a:p>
        </p:txBody>
      </p:sp>
    </p:spTree>
    <p:extLst>
      <p:ext uri="{BB962C8B-B14F-4D97-AF65-F5344CB8AC3E}">
        <p14:creationId xmlns:p14="http://schemas.microsoft.com/office/powerpoint/2010/main" val="1903040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dirty="0"/>
              <a:t>Diverse landscape of MSI in research capacity and also of possible partners: MRSECs and DMR-funded facilities.</a:t>
            </a:r>
          </a:p>
          <a:p>
            <a:endParaRPr dirty="0"/>
          </a:p>
          <a:p>
            <a:r>
              <a:rPr dirty="0"/>
              <a:t>Reciprocity-</a:t>
            </a:r>
          </a:p>
          <a:p>
            <a:endParaRPr dirty="0"/>
          </a:p>
          <a:p>
            <a:r>
              <a:rPr dirty="0"/>
              <a:t>the partnership is expected to complete a segment of the PREM pathway within the duration of the award that is commensurate with the partnership’s starting research and capacity levels. The vision of the partnership, however, must include an intentional effort that foresees the full completion of the pathway; even if this is to be accomplished through sequential interventions in subsequent awards.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Methodology – Introducing the PREM FRAMEWORK: a schematic allowing to describe all PREMs, regarding of their starting point, i.e. the research capacity and diversity efforts.</a:t>
            </a:r>
          </a:p>
        </p:txBody>
      </p:sp>
      <p:sp>
        <p:nvSpPr>
          <p:cNvPr id="4" name="Slide Number Placeholder 3"/>
          <p:cNvSpPr>
            <a:spLocks noGrp="1"/>
          </p:cNvSpPr>
          <p:nvPr>
            <p:ph type="sldNum" sz="quarter" idx="10"/>
          </p:nvPr>
        </p:nvSpPr>
        <p:spPr/>
        <p:txBody>
          <a:bodyPr/>
          <a:lstStyle/>
          <a:p>
            <a:fld id="{CAE312B6-A471-439A-8F82-8CB6C0C8A7A2}" type="slidenum">
              <a:rPr lang="en-US" smtClean="0"/>
              <a:t>19</a:t>
            </a:fld>
            <a:endParaRPr lang="en-US"/>
          </a:p>
        </p:txBody>
      </p:sp>
    </p:spTree>
    <p:extLst>
      <p:ext uri="{BB962C8B-B14F-4D97-AF65-F5344CB8AC3E}">
        <p14:creationId xmlns:p14="http://schemas.microsoft.com/office/powerpoint/2010/main" val="382505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pPr>
              <a:defRPr b="1" i="1"/>
            </a:pPr>
            <a:r>
              <a:rPr dirty="0"/>
              <a:t>Eligible Academic Institutions</a:t>
            </a:r>
          </a:p>
          <a:p>
            <a:pPr marL="400050" indent="-400050">
              <a:buSzPct val="100000"/>
              <a:buAutoNum type="romanLcPeriod"/>
            </a:pPr>
            <a:r>
              <a:rPr dirty="0"/>
              <a:t>PREM proposals may be submitted by Institutions of Higher Education (IHEs) that primarily serve underrepresented groups in STEM. </a:t>
            </a:r>
          </a:p>
          <a:p>
            <a:pPr marL="400050" indent="-400050">
              <a:buSzPct val="100000"/>
              <a:buAutoNum type="romanLcPeriod"/>
            </a:pPr>
            <a:r>
              <a:rPr dirty="0"/>
              <a:t>Each PREM proposal must be submitted in partnership with one or more DMR-supported centers and /or facilities. </a:t>
            </a:r>
          </a:p>
          <a:p>
            <a:pPr marL="400050" indent="-400050">
              <a:buSzPct val="100000"/>
              <a:buAutoNum type="romanLcPeriod"/>
            </a:pPr>
            <a:r>
              <a:rPr dirty="0"/>
              <a:t>The proposal typically includes a subaward to the DMR supported center and/or facility, consistent with the proposed partnership activities.  </a:t>
            </a:r>
          </a:p>
          <a:p>
            <a:pPr marL="400050" indent="-400050">
              <a:buSzPct val="100000"/>
              <a:buAutoNum type="romanLcPeriod"/>
            </a:pPr>
            <a:endParaRPr dirty="0"/>
          </a:p>
          <a:p>
            <a:pPr marL="400050" indent="-400050">
              <a:buSzPct val="100000"/>
              <a:buAutoNum type="romanLcPeriod" startAt="5"/>
            </a:pPr>
            <a:endParaRPr dirty="0"/>
          </a:p>
          <a:p>
            <a:r>
              <a:rPr dirty="0"/>
              <a:t>Other Minority Serving Institutions (MSI) - Accredited IHEs that award bachelor level degrees that have an aggregate undergraduate enrollment of American Indian, Alaska Native, Black, Hispanic, and Pacific Islander exceeding 50 percent of total undergraduate enrollment.</a:t>
            </a:r>
            <a:endParaRPr lang="en-US" dirty="0"/>
          </a:p>
          <a:p>
            <a:endParaRPr lang="en-US" dirty="0"/>
          </a:p>
          <a:p>
            <a:pPr marL="0" marR="0" indent="0" defTabSz="914400" eaLnBrk="1" fontAlgn="auto" latinLnBrk="0" hangingPunct="1">
              <a:lnSpc>
                <a:spcPct val="100000"/>
              </a:lnSpc>
              <a:spcBef>
                <a:spcPts val="0"/>
              </a:spcBef>
              <a:spcAft>
                <a:spcPts val="0"/>
              </a:spcAft>
              <a:buClrTx/>
              <a:buSzTx/>
              <a:buFontTx/>
              <a:buNone/>
              <a:tabLst/>
              <a:defRPr/>
            </a:pPr>
            <a:r>
              <a:rPr lang="en-US" dirty="0"/>
              <a:t>Note that 2-year and 4-year Associate degree-granting colleges are not eligible to submit a proposal under this solicitation, except where an established degree-granting partnership exists with an eligible institution. However, a 2-year and 4-year Associate degree-granting college may partner with a leading Minority Serving Institution (MSI).</a:t>
            </a:r>
          </a:p>
          <a:p>
            <a:endParaRPr dirty="0"/>
          </a:p>
          <a:p>
            <a:endParaRPr dirty="0"/>
          </a:p>
          <a:p>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Science and Technology Centers (STC).  DMR currently supports two STCs:  Center for Integrated Quantum Materials (CIQM) (see </a:t>
            </a:r>
            <a:r>
              <a:rPr lang="en-US" u="sng" dirty="0">
                <a:solidFill>
                  <a:srgbClr val="0563C1"/>
                </a:solidFill>
                <a:uFill>
                  <a:solidFill>
                    <a:srgbClr val="0563C1"/>
                  </a:solidFill>
                </a:uFill>
                <a:hlinkClick r:id="rId3"/>
              </a:rPr>
              <a:t>http://ciqm.harvard.edu</a:t>
            </a:r>
            <a:r>
              <a:rPr lang="en-US" dirty="0"/>
              <a:t>) and Center on Real-Time Functional Imaging (STROBE) (see </a:t>
            </a:r>
            <a:r>
              <a:rPr lang="en-US" u="sng" dirty="0">
                <a:solidFill>
                  <a:srgbClr val="0563C1"/>
                </a:solidFill>
                <a:uFill>
                  <a:solidFill>
                    <a:srgbClr val="0563C1"/>
                  </a:solidFill>
                </a:uFill>
                <a:hlinkClick r:id="rId4"/>
              </a:rPr>
              <a:t>http://strobe.colorado.edu</a:t>
            </a:r>
            <a:r>
              <a:rPr lang="en-US" dirty="0"/>
              <a:t>).</a:t>
            </a:r>
          </a:p>
          <a:p>
            <a:pPr marL="0" marR="0" indent="0" defTabSz="914400" eaLnBrk="1" fontAlgn="auto" latinLnBrk="0" hangingPunct="1">
              <a:lnSpc>
                <a:spcPct val="100000"/>
              </a:lnSpc>
              <a:spcBef>
                <a:spcPts val="0"/>
              </a:spcBef>
              <a:spcAft>
                <a:spcPts val="0"/>
              </a:spcAft>
              <a:buClrTx/>
              <a:buSzTx/>
              <a:buFontTx/>
              <a:buNone/>
              <a:tabLst/>
              <a:defRPr/>
            </a:pPr>
            <a:endParaRPr lang="en-US" dirty="0"/>
          </a:p>
          <a:p>
            <a:pPr marL="0" marR="0" indent="0" defTabSz="914400" eaLnBrk="1" fontAlgn="auto" latinLnBrk="0" hangingPunct="1">
              <a:lnSpc>
                <a:spcPct val="100000"/>
              </a:lnSpc>
              <a:spcBef>
                <a:spcPts val="0"/>
              </a:spcBef>
              <a:spcAft>
                <a:spcPts val="0"/>
              </a:spcAft>
              <a:buClrTx/>
              <a:buSzTx/>
              <a:buFontTx/>
              <a:buNone/>
              <a:tabLst/>
              <a:defRPr/>
            </a:pPr>
            <a:r>
              <a:rPr lang="en-US" dirty="0"/>
              <a:t>Materials Innovation Platforms (MIP).  DMR currently supports two MIPs:  2D Crystal Consortium, Materials Innovation Platform (2DCC-MIP) (see </a:t>
            </a:r>
            <a:r>
              <a:rPr lang="en-US" u="sng" dirty="0">
                <a:solidFill>
                  <a:srgbClr val="0563C1"/>
                </a:solidFill>
                <a:uFill>
                  <a:solidFill>
                    <a:srgbClr val="0563C1"/>
                  </a:solidFill>
                </a:uFill>
                <a:hlinkClick r:id="rId5"/>
              </a:rPr>
              <a:t>http://www.mri.psu.edu/mip</a:t>
            </a:r>
            <a:r>
              <a:rPr lang="en-US" dirty="0"/>
              <a:t>) and Platform for the Accelerated Realization, Analysis, and Discovery of Interface Materials (PARADIM) (see </a:t>
            </a:r>
            <a:r>
              <a:rPr lang="en-US" u="sng" dirty="0">
                <a:solidFill>
                  <a:srgbClr val="0563C1"/>
                </a:solidFill>
                <a:uFill>
                  <a:solidFill>
                    <a:srgbClr val="0563C1"/>
                  </a:solidFill>
                </a:uFill>
                <a:hlinkClick r:id="rId6"/>
              </a:rPr>
              <a:t>https://paradim.cornell.edu/</a:t>
            </a:r>
            <a:r>
              <a:rPr lang="en-US" dirty="0"/>
              <a:t>)</a:t>
            </a:r>
          </a:p>
          <a:p>
            <a:pPr marL="0" marR="0" indent="0" defTabSz="9144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52825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nsf.gov/cgi-bin/good-bye?https://nationalmaglab.org/" TargetMode="External"/><Relationship Id="rId13" Type="http://schemas.openxmlformats.org/officeDocument/2006/relationships/image" Target="../media/image3.png"/><Relationship Id="rId3" Type="http://schemas.openxmlformats.org/officeDocument/2006/relationships/hyperlink" Target="https://www.nsf.gov/cgi-bin/good-bye?https://mrsec.org/" TargetMode="External"/><Relationship Id="rId7" Type="http://schemas.openxmlformats.org/officeDocument/2006/relationships/hyperlink" Target="https://www.nsf.gov/cgi-bin/good-bye?https://paradim.cornell.edu/" TargetMode="External"/><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nsf.gov/cgi-bin/good-bye?http://www.mri.psu.edu/mip" TargetMode="External"/><Relationship Id="rId11" Type="http://schemas.openxmlformats.org/officeDocument/2006/relationships/image" Target="../media/image22.tiff"/><Relationship Id="rId5" Type="http://schemas.openxmlformats.org/officeDocument/2006/relationships/hyperlink" Target="https://www.nsf.gov/cgi-bin/good-bye?http://strobe.colorado.edu/" TargetMode="External"/><Relationship Id="rId10" Type="http://schemas.openxmlformats.org/officeDocument/2006/relationships/hyperlink" Target="https://www.ncnr.nist.gov/programs/CHRNS/" TargetMode="External"/><Relationship Id="rId4" Type="http://schemas.openxmlformats.org/officeDocument/2006/relationships/hyperlink" Target="https://www.nsf.gov/cgi-bin/good-bye?http://ciqm.harvard.edu/" TargetMode="External"/><Relationship Id="rId9" Type="http://schemas.openxmlformats.org/officeDocument/2006/relationships/hyperlink" Target="https://www.nsf.gov/cgi-bin/good-bye?http://www.chess.cornell.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hyperlink" Target="mailto:support@grants.gov" TargetMode="External"/><Relationship Id="rId3" Type="http://schemas.openxmlformats.org/officeDocument/2006/relationships/hyperlink" Target="mailto:ecampo@nsf.gov" TargetMode="External"/><Relationship Id="rId7" Type="http://schemas.openxmlformats.org/officeDocument/2006/relationships/hyperlink" Target="mailto:fastlane@nsf.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sf.gov/div/index.jsp?div=DMR" TargetMode="External"/><Relationship Id="rId5" Type="http://schemas.openxmlformats.org/officeDocument/2006/relationships/hyperlink" Target="https://www.prem-dmr.org/" TargetMode="External"/><Relationship Id="rId10" Type="http://schemas.openxmlformats.org/officeDocument/2006/relationships/image" Target="../media/image3.png"/><Relationship Id="rId4" Type="http://schemas.openxmlformats.org/officeDocument/2006/relationships/hyperlink" Target="https://www.nsf.gov/funding/pgm_summ.jsp?pims_id=5439" TargetMode="Externa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www.nsf.gov/funding/pgm_summ.jsp?pims_id=5439"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txBox="1">
            <a:spLocks noGrp="1"/>
          </p:cNvSpPr>
          <p:nvPr>
            <p:ph type="ctrTitle"/>
          </p:nvPr>
        </p:nvSpPr>
        <p:spPr>
          <a:xfrm>
            <a:off x="-371959" y="1598084"/>
            <a:ext cx="13375037" cy="1948695"/>
          </a:xfrm>
          <a:prstGeom prst="rect">
            <a:avLst/>
          </a:prstGeom>
        </p:spPr>
        <p:txBody>
          <a:bodyPr/>
          <a:lstStyle/>
          <a:p>
            <a:pPr defTabSz="822959">
              <a:defRPr sz="4319"/>
            </a:pPr>
            <a:r>
              <a:rPr dirty="0"/>
              <a:t>Partnership for Research and Education in Materials</a:t>
            </a:r>
            <a:br>
              <a:rPr dirty="0"/>
            </a:br>
            <a:r>
              <a:rPr dirty="0"/>
              <a:t> Webinar</a:t>
            </a:r>
          </a:p>
        </p:txBody>
      </p:sp>
      <p:sp>
        <p:nvSpPr>
          <p:cNvPr id="120" name="Subtitle 2"/>
          <p:cNvSpPr txBox="1">
            <a:spLocks noGrp="1"/>
          </p:cNvSpPr>
          <p:nvPr>
            <p:ph type="subTitle" sz="half" idx="1"/>
          </p:nvPr>
        </p:nvSpPr>
        <p:spPr>
          <a:xfrm>
            <a:off x="1942454" y="3546779"/>
            <a:ext cx="9144000" cy="2515174"/>
          </a:xfrm>
          <a:prstGeom prst="rect">
            <a:avLst/>
          </a:prstGeom>
        </p:spPr>
        <p:txBody>
          <a:bodyPr/>
          <a:lstStyle/>
          <a:p>
            <a:pPr>
              <a:lnSpc>
                <a:spcPct val="72000"/>
              </a:lnSpc>
              <a:defRPr sz="2800"/>
            </a:pPr>
            <a:r>
              <a:rPr dirty="0"/>
              <a:t>2018 PREM Solicitation</a:t>
            </a:r>
            <a:endParaRPr sz="2000" dirty="0"/>
          </a:p>
          <a:p>
            <a:pPr>
              <a:lnSpc>
                <a:spcPct val="72000"/>
              </a:lnSpc>
              <a:defRPr sz="2000"/>
            </a:pPr>
            <a:endParaRPr sz="2000" dirty="0"/>
          </a:p>
          <a:p>
            <a:pPr>
              <a:lnSpc>
                <a:spcPct val="72000"/>
              </a:lnSpc>
              <a:defRPr sz="2000"/>
            </a:pPr>
            <a:r>
              <a:rPr dirty="0"/>
              <a:t>October 2017</a:t>
            </a:r>
          </a:p>
          <a:p>
            <a:pPr>
              <a:lnSpc>
                <a:spcPct val="72000"/>
              </a:lnSpc>
              <a:defRPr sz="2000"/>
            </a:pPr>
            <a:endParaRPr dirty="0"/>
          </a:p>
          <a:p>
            <a:pPr>
              <a:lnSpc>
                <a:spcPct val="72000"/>
              </a:lnSpc>
              <a:defRPr sz="2000"/>
            </a:pPr>
            <a:r>
              <a:rPr dirty="0"/>
              <a:t>Dr. Eva </a:t>
            </a:r>
            <a:r>
              <a:rPr lang="en-US" dirty="0"/>
              <a:t>M. </a:t>
            </a:r>
            <a:r>
              <a:rPr dirty="0"/>
              <a:t>Campo</a:t>
            </a:r>
          </a:p>
          <a:p>
            <a:pPr>
              <a:lnSpc>
                <a:spcPct val="72000"/>
              </a:lnSpc>
              <a:defRPr sz="2000"/>
            </a:pPr>
            <a:r>
              <a:rPr dirty="0"/>
              <a:t>Division of Materials Research Program Directors</a:t>
            </a:r>
          </a:p>
          <a:p>
            <a:pPr>
              <a:lnSpc>
                <a:spcPct val="72000"/>
              </a:lnSpc>
              <a:defRPr sz="2000"/>
            </a:pPr>
            <a:r>
              <a:rPr dirty="0"/>
              <a:t>National Science Foundation</a:t>
            </a:r>
          </a:p>
        </p:txBody>
      </p:sp>
      <p:pic>
        <p:nvPicPr>
          <p:cNvPr id="121" name="Picture 4" descr="Picture 4"/>
          <p:cNvPicPr>
            <a:picLocks noChangeAspect="1"/>
          </p:cNvPicPr>
          <p:nvPr/>
        </p:nvPicPr>
        <p:blipFill>
          <a:blip r:embed="rId2">
            <a:extLst/>
          </a:blip>
          <a:stretch>
            <a:fillRect/>
          </a:stretch>
        </p:blipFill>
        <p:spPr>
          <a:xfrm>
            <a:off x="221737" y="333760"/>
            <a:ext cx="5080553" cy="1393056"/>
          </a:xfrm>
          <a:prstGeom prst="rect">
            <a:avLst/>
          </a:prstGeom>
          <a:ln w="12700">
            <a:miter lim="400000"/>
          </a:ln>
        </p:spPr>
      </p:pic>
      <p:grpSp>
        <p:nvGrpSpPr>
          <p:cNvPr id="9" name="Group 8"/>
          <p:cNvGrpSpPr/>
          <p:nvPr/>
        </p:nvGrpSpPr>
        <p:grpSpPr>
          <a:xfrm>
            <a:off x="0" y="6092248"/>
            <a:ext cx="12192000" cy="783859"/>
            <a:chOff x="0" y="6092248"/>
            <a:chExt cx="12192000" cy="783859"/>
          </a:xfrm>
        </p:grpSpPr>
        <p:sp>
          <p:nvSpPr>
            <p:cNvPr id="10" name="Rectangle 9">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24D966A-09F3-43FA-A071-DDAA4E106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12" name="Picture 11">
              <a:extLst>
                <a:ext uri="{FF2B5EF4-FFF2-40B4-BE49-F238E27FC236}">
                  <a16:creationId xmlns:a16="http://schemas.microsoft.com/office/drawing/2014/main" id="{7F0B3B7E-2274-4E9F-9F99-737578344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4" descr="Picture 4"/>
          <p:cNvPicPr>
            <a:picLocks noChangeAspect="1"/>
          </p:cNvPicPr>
          <p:nvPr/>
        </p:nvPicPr>
        <p:blipFill>
          <a:blip r:embed="rId2">
            <a:extLst/>
          </a:blip>
          <a:srcRect l="13437" t="16195" r="5715" b="11182"/>
          <a:stretch>
            <a:fillRect/>
          </a:stretch>
        </p:blipFill>
        <p:spPr>
          <a:xfrm>
            <a:off x="1528624" y="1703510"/>
            <a:ext cx="9176432" cy="5151888"/>
          </a:xfrm>
          <a:prstGeom prst="rect">
            <a:avLst/>
          </a:prstGeom>
          <a:ln w="12700">
            <a:miter lim="400000"/>
          </a:ln>
        </p:spPr>
      </p:pic>
      <p:sp>
        <p:nvSpPr>
          <p:cNvPr id="196" name="Oval 26"/>
          <p:cNvSpPr/>
          <p:nvPr/>
        </p:nvSpPr>
        <p:spPr>
          <a:xfrm>
            <a:off x="598935" y="1986728"/>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97" name="Oval 27"/>
          <p:cNvSpPr/>
          <p:nvPr/>
        </p:nvSpPr>
        <p:spPr>
          <a:xfrm>
            <a:off x="6918980" y="5322758"/>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98" name="Oval 28"/>
          <p:cNvSpPr/>
          <p:nvPr/>
        </p:nvSpPr>
        <p:spPr>
          <a:xfrm>
            <a:off x="4412931" y="5462827"/>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99" name="Oval 29"/>
          <p:cNvSpPr/>
          <p:nvPr/>
        </p:nvSpPr>
        <p:spPr>
          <a:xfrm>
            <a:off x="5702148" y="5731662"/>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00" name="Oval 30"/>
          <p:cNvSpPr/>
          <p:nvPr/>
        </p:nvSpPr>
        <p:spPr>
          <a:xfrm>
            <a:off x="9091623" y="4529956"/>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01" name="Oval 31"/>
          <p:cNvSpPr/>
          <p:nvPr/>
        </p:nvSpPr>
        <p:spPr>
          <a:xfrm>
            <a:off x="9134105" y="4081074"/>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02" name="Oval 32"/>
          <p:cNvSpPr/>
          <p:nvPr/>
        </p:nvSpPr>
        <p:spPr>
          <a:xfrm>
            <a:off x="2782456" y="5052028"/>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03" name="Oval 33"/>
          <p:cNvSpPr/>
          <p:nvPr/>
        </p:nvSpPr>
        <p:spPr>
          <a:xfrm>
            <a:off x="598935" y="2209163"/>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04" name="Oval 34"/>
          <p:cNvSpPr/>
          <p:nvPr/>
        </p:nvSpPr>
        <p:spPr>
          <a:xfrm>
            <a:off x="8610223" y="476902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05" name="Oval 35"/>
          <p:cNvSpPr/>
          <p:nvPr/>
        </p:nvSpPr>
        <p:spPr>
          <a:xfrm>
            <a:off x="5630733" y="637355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06" name="Oval 36"/>
          <p:cNvSpPr/>
          <p:nvPr/>
        </p:nvSpPr>
        <p:spPr>
          <a:xfrm>
            <a:off x="9783822" y="6494043"/>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07" name="Oval 37"/>
          <p:cNvSpPr/>
          <p:nvPr/>
        </p:nvSpPr>
        <p:spPr>
          <a:xfrm>
            <a:off x="4573613" y="476902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08" name="Oval 38"/>
          <p:cNvSpPr/>
          <p:nvPr/>
        </p:nvSpPr>
        <p:spPr>
          <a:xfrm>
            <a:off x="9134105" y="4430784"/>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09" name="Oval 39"/>
          <p:cNvSpPr/>
          <p:nvPr/>
        </p:nvSpPr>
        <p:spPr>
          <a:xfrm>
            <a:off x="2524118" y="5080134"/>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10" name="TextBox 40"/>
          <p:cNvSpPr txBox="1"/>
          <p:nvPr/>
        </p:nvSpPr>
        <p:spPr>
          <a:xfrm>
            <a:off x="799518" y="1891094"/>
            <a:ext cx="561137" cy="523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500"/>
            </a:pPr>
            <a:r>
              <a:t>2012</a:t>
            </a:r>
          </a:p>
          <a:p>
            <a:pPr>
              <a:defRPr sz="1500"/>
            </a:pPr>
            <a:r>
              <a:t>2015</a:t>
            </a:r>
          </a:p>
        </p:txBody>
      </p:sp>
      <p:sp>
        <p:nvSpPr>
          <p:cNvPr id="211" name="Straight Arrow Connector 18"/>
          <p:cNvSpPr/>
          <p:nvPr/>
        </p:nvSpPr>
        <p:spPr>
          <a:xfrm flipH="1">
            <a:off x="10143743" y="6515619"/>
            <a:ext cx="8302" cy="342382"/>
          </a:xfrm>
          <a:prstGeom prst="line">
            <a:avLst/>
          </a:prstGeom>
          <a:ln w="12700">
            <a:solidFill>
              <a:schemeClr val="accent1"/>
            </a:solidFill>
            <a:miter/>
            <a:tailEnd type="triangle"/>
          </a:ln>
        </p:spPr>
        <p:txBody>
          <a:bodyPr lIns="45719" rIns="45719"/>
          <a:lstStyle/>
          <a:p>
            <a:endParaRPr/>
          </a:p>
        </p:txBody>
      </p:sp>
      <p:sp>
        <p:nvSpPr>
          <p:cNvPr id="212" name="TextBox 19"/>
          <p:cNvSpPr txBox="1"/>
          <p:nvPr/>
        </p:nvSpPr>
        <p:spPr>
          <a:xfrm>
            <a:off x="9454754" y="6258312"/>
            <a:ext cx="760907" cy="231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000"/>
            </a:lvl1pPr>
          </a:lstStyle>
          <a:p>
            <a:r>
              <a:t>Puerto Rico</a:t>
            </a:r>
          </a:p>
        </p:txBody>
      </p:sp>
      <p:sp>
        <p:nvSpPr>
          <p:cNvPr id="213"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Geographic Distribution- Current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4" descr="Picture 4"/>
          <p:cNvPicPr>
            <a:picLocks noChangeAspect="1"/>
          </p:cNvPicPr>
          <p:nvPr/>
        </p:nvPicPr>
        <p:blipFill>
          <a:blip r:embed="rId2">
            <a:extLst/>
          </a:blip>
          <a:srcRect l="13437" t="16195" r="5715" b="11182"/>
          <a:stretch>
            <a:fillRect/>
          </a:stretch>
        </p:blipFill>
        <p:spPr>
          <a:xfrm>
            <a:off x="1524001" y="1706111"/>
            <a:ext cx="9176432" cy="5151889"/>
          </a:xfrm>
          <a:prstGeom prst="rect">
            <a:avLst/>
          </a:prstGeom>
          <a:ln w="12700">
            <a:miter lim="400000"/>
          </a:ln>
        </p:spPr>
      </p:pic>
      <p:sp>
        <p:nvSpPr>
          <p:cNvPr id="216" name="Oval 26"/>
          <p:cNvSpPr/>
          <p:nvPr/>
        </p:nvSpPr>
        <p:spPr>
          <a:xfrm>
            <a:off x="538776" y="2046887"/>
            <a:ext cx="160684"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17" name="Oval 27"/>
          <p:cNvSpPr/>
          <p:nvPr/>
        </p:nvSpPr>
        <p:spPr>
          <a:xfrm>
            <a:off x="6918980" y="5322758"/>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18" name="Oval 28"/>
          <p:cNvSpPr/>
          <p:nvPr/>
        </p:nvSpPr>
        <p:spPr>
          <a:xfrm>
            <a:off x="4412931" y="5462827"/>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19" name="Oval 29"/>
          <p:cNvSpPr/>
          <p:nvPr/>
        </p:nvSpPr>
        <p:spPr>
          <a:xfrm>
            <a:off x="5702148" y="5731662"/>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20" name="Oval 30"/>
          <p:cNvSpPr/>
          <p:nvPr/>
        </p:nvSpPr>
        <p:spPr>
          <a:xfrm>
            <a:off x="9091623" y="4529956"/>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21" name="Oval 31"/>
          <p:cNvSpPr/>
          <p:nvPr/>
        </p:nvSpPr>
        <p:spPr>
          <a:xfrm>
            <a:off x="9134105" y="4081074"/>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22" name="Oval 32"/>
          <p:cNvSpPr/>
          <p:nvPr/>
        </p:nvSpPr>
        <p:spPr>
          <a:xfrm>
            <a:off x="2667000" y="5029200"/>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223" name="Oval 33"/>
          <p:cNvSpPr/>
          <p:nvPr/>
        </p:nvSpPr>
        <p:spPr>
          <a:xfrm>
            <a:off x="538776" y="2269320"/>
            <a:ext cx="160684"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24" name="Oval 34"/>
          <p:cNvSpPr/>
          <p:nvPr/>
        </p:nvSpPr>
        <p:spPr>
          <a:xfrm>
            <a:off x="8610223" y="476902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25" name="Oval 35"/>
          <p:cNvSpPr/>
          <p:nvPr/>
        </p:nvSpPr>
        <p:spPr>
          <a:xfrm>
            <a:off x="5630733" y="637355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26" name="Oval 36"/>
          <p:cNvSpPr/>
          <p:nvPr/>
        </p:nvSpPr>
        <p:spPr>
          <a:xfrm>
            <a:off x="9750618" y="6610243"/>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27" name="Oval 37"/>
          <p:cNvSpPr/>
          <p:nvPr/>
        </p:nvSpPr>
        <p:spPr>
          <a:xfrm>
            <a:off x="4573613" y="476902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28" name="Oval 38"/>
          <p:cNvSpPr/>
          <p:nvPr/>
        </p:nvSpPr>
        <p:spPr>
          <a:xfrm>
            <a:off x="9134105" y="4430784"/>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29" name="Oval 39"/>
          <p:cNvSpPr/>
          <p:nvPr/>
        </p:nvSpPr>
        <p:spPr>
          <a:xfrm>
            <a:off x="2524118" y="5080134"/>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230" name="TextBox 40"/>
          <p:cNvSpPr txBox="1"/>
          <p:nvPr/>
        </p:nvSpPr>
        <p:spPr>
          <a:xfrm>
            <a:off x="739361" y="1951252"/>
            <a:ext cx="561136" cy="523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500"/>
            </a:pPr>
            <a:r>
              <a:t>2012</a:t>
            </a:r>
          </a:p>
          <a:p>
            <a:pPr>
              <a:defRPr sz="1500"/>
            </a:pPr>
            <a:r>
              <a:t>2015</a:t>
            </a:r>
          </a:p>
        </p:txBody>
      </p:sp>
      <p:sp>
        <p:nvSpPr>
          <p:cNvPr id="231" name="Straight Arrow Connector 2"/>
          <p:cNvSpPr/>
          <p:nvPr/>
        </p:nvSpPr>
        <p:spPr>
          <a:xfrm>
            <a:off x="2209800" y="4800599"/>
            <a:ext cx="2286001" cy="685802"/>
          </a:xfrm>
          <a:prstGeom prst="line">
            <a:avLst/>
          </a:prstGeom>
          <a:ln w="12700" cap="sq">
            <a:solidFill>
              <a:srgbClr val="000000"/>
            </a:solidFill>
            <a:headEnd type="triangle"/>
            <a:tailEnd type="triangle"/>
          </a:ln>
        </p:spPr>
        <p:txBody>
          <a:bodyPr lIns="45719" rIns="45719"/>
          <a:lstStyle/>
          <a:p>
            <a:endParaRPr/>
          </a:p>
        </p:txBody>
      </p:sp>
      <p:sp>
        <p:nvSpPr>
          <p:cNvPr id="232" name="Straight Arrow Connector 20"/>
          <p:cNvSpPr/>
          <p:nvPr/>
        </p:nvSpPr>
        <p:spPr>
          <a:xfrm>
            <a:off x="9448799" y="3962399"/>
            <a:ext cx="381001" cy="2667002"/>
          </a:xfrm>
          <a:prstGeom prst="line">
            <a:avLst/>
          </a:prstGeom>
          <a:ln w="12700" cap="sq">
            <a:solidFill>
              <a:srgbClr val="000000"/>
            </a:solidFill>
            <a:headEnd type="triangle"/>
            <a:tailEnd type="triangle"/>
          </a:ln>
        </p:spPr>
        <p:txBody>
          <a:bodyPr lIns="45719" rIns="45719"/>
          <a:lstStyle/>
          <a:p>
            <a:endParaRPr/>
          </a:p>
        </p:txBody>
      </p:sp>
      <p:sp>
        <p:nvSpPr>
          <p:cNvPr id="233" name="Straight Arrow Connector 22"/>
          <p:cNvSpPr/>
          <p:nvPr/>
        </p:nvSpPr>
        <p:spPr>
          <a:xfrm flipH="1">
            <a:off x="2667000" y="3962399"/>
            <a:ext cx="6629401" cy="1219202"/>
          </a:xfrm>
          <a:prstGeom prst="line">
            <a:avLst/>
          </a:prstGeom>
          <a:ln w="12700" cap="sq">
            <a:solidFill>
              <a:srgbClr val="000000"/>
            </a:solidFill>
            <a:headEnd type="triangle"/>
            <a:tailEnd type="triangle"/>
          </a:ln>
        </p:spPr>
        <p:txBody>
          <a:bodyPr lIns="45719" rIns="45719"/>
          <a:lstStyle/>
          <a:p>
            <a:endParaRPr/>
          </a:p>
        </p:txBody>
      </p:sp>
      <p:sp>
        <p:nvSpPr>
          <p:cNvPr id="234" name="Straight Arrow Connector 24"/>
          <p:cNvSpPr/>
          <p:nvPr/>
        </p:nvSpPr>
        <p:spPr>
          <a:xfrm flipH="1">
            <a:off x="4648199" y="3962400"/>
            <a:ext cx="3352801" cy="838200"/>
          </a:xfrm>
          <a:prstGeom prst="line">
            <a:avLst/>
          </a:prstGeom>
          <a:ln w="12700" cap="sq">
            <a:solidFill>
              <a:srgbClr val="000000"/>
            </a:solidFill>
            <a:headEnd type="triangle"/>
            <a:tailEnd type="triangle"/>
          </a:ln>
        </p:spPr>
        <p:txBody>
          <a:bodyPr lIns="45719" rIns="45719"/>
          <a:lstStyle/>
          <a:p>
            <a:endParaRPr/>
          </a:p>
        </p:txBody>
      </p:sp>
      <p:sp>
        <p:nvSpPr>
          <p:cNvPr id="235" name="Straight Arrow Connector 41"/>
          <p:cNvSpPr/>
          <p:nvPr/>
        </p:nvSpPr>
        <p:spPr>
          <a:xfrm flipH="1">
            <a:off x="9220200" y="3505200"/>
            <a:ext cx="685801" cy="990600"/>
          </a:xfrm>
          <a:prstGeom prst="line">
            <a:avLst/>
          </a:prstGeom>
          <a:ln w="12700" cap="sq">
            <a:solidFill>
              <a:srgbClr val="000000"/>
            </a:solidFill>
            <a:headEnd type="triangle"/>
            <a:tailEnd type="triangle"/>
          </a:ln>
        </p:spPr>
        <p:txBody>
          <a:bodyPr lIns="45719" rIns="45719"/>
          <a:lstStyle/>
          <a:p>
            <a:endParaRPr/>
          </a:p>
        </p:txBody>
      </p:sp>
      <p:sp>
        <p:nvSpPr>
          <p:cNvPr id="236" name="Straight Arrow Connector 42"/>
          <p:cNvSpPr/>
          <p:nvPr/>
        </p:nvSpPr>
        <p:spPr>
          <a:xfrm flipH="1">
            <a:off x="8747373" y="3886201"/>
            <a:ext cx="701427" cy="903338"/>
          </a:xfrm>
          <a:prstGeom prst="line">
            <a:avLst/>
          </a:prstGeom>
          <a:ln w="12700" cap="sq">
            <a:solidFill>
              <a:srgbClr val="000000"/>
            </a:solidFill>
            <a:headEnd type="triangle"/>
            <a:tailEnd type="triangle"/>
          </a:ln>
        </p:spPr>
        <p:txBody>
          <a:bodyPr lIns="45719" rIns="45719"/>
          <a:lstStyle/>
          <a:p>
            <a:endParaRPr/>
          </a:p>
        </p:txBody>
      </p:sp>
      <p:sp>
        <p:nvSpPr>
          <p:cNvPr id="237" name="Straight Arrow Connector 43"/>
          <p:cNvSpPr/>
          <p:nvPr/>
        </p:nvSpPr>
        <p:spPr>
          <a:xfrm flipH="1">
            <a:off x="5715000" y="2895599"/>
            <a:ext cx="685800" cy="3505202"/>
          </a:xfrm>
          <a:prstGeom prst="line">
            <a:avLst/>
          </a:prstGeom>
          <a:ln w="12700" cap="sq">
            <a:solidFill>
              <a:srgbClr val="000000"/>
            </a:solidFill>
            <a:headEnd type="triangle"/>
            <a:tailEnd type="triangle"/>
          </a:ln>
        </p:spPr>
        <p:txBody>
          <a:bodyPr lIns="45719" rIns="45719"/>
          <a:lstStyle/>
          <a:p>
            <a:endParaRPr/>
          </a:p>
        </p:txBody>
      </p:sp>
      <p:sp>
        <p:nvSpPr>
          <p:cNvPr id="238" name="Straight Arrow Connector 44"/>
          <p:cNvSpPr/>
          <p:nvPr/>
        </p:nvSpPr>
        <p:spPr>
          <a:xfrm flipH="1">
            <a:off x="2819399" y="3886199"/>
            <a:ext cx="6477002" cy="1143002"/>
          </a:xfrm>
          <a:prstGeom prst="line">
            <a:avLst/>
          </a:prstGeom>
          <a:ln w="12700" cap="sq">
            <a:solidFill>
              <a:srgbClr val="000000"/>
            </a:solidFill>
            <a:headEnd type="triangle"/>
            <a:tailEnd type="triangle"/>
          </a:ln>
        </p:spPr>
        <p:txBody>
          <a:bodyPr lIns="45719" rIns="45719"/>
          <a:lstStyle/>
          <a:p>
            <a:endParaRPr/>
          </a:p>
        </p:txBody>
      </p:sp>
      <p:sp>
        <p:nvSpPr>
          <p:cNvPr id="239" name="Straight Arrow Connector 45"/>
          <p:cNvSpPr/>
          <p:nvPr/>
        </p:nvSpPr>
        <p:spPr>
          <a:xfrm>
            <a:off x="9144000" y="3429000"/>
            <a:ext cx="0" cy="1143000"/>
          </a:xfrm>
          <a:prstGeom prst="line">
            <a:avLst/>
          </a:prstGeom>
          <a:ln w="12700" cap="sq">
            <a:solidFill>
              <a:srgbClr val="000000"/>
            </a:solidFill>
            <a:headEnd type="triangle"/>
            <a:tailEnd type="triangle"/>
          </a:ln>
        </p:spPr>
        <p:txBody>
          <a:bodyPr lIns="45719" rIns="45719"/>
          <a:lstStyle/>
          <a:p>
            <a:endParaRPr/>
          </a:p>
        </p:txBody>
      </p:sp>
      <p:sp>
        <p:nvSpPr>
          <p:cNvPr id="240" name="Straight Arrow Connector 46"/>
          <p:cNvSpPr/>
          <p:nvPr/>
        </p:nvSpPr>
        <p:spPr>
          <a:xfrm>
            <a:off x="2209799" y="4800600"/>
            <a:ext cx="4800602" cy="533400"/>
          </a:xfrm>
          <a:prstGeom prst="line">
            <a:avLst/>
          </a:prstGeom>
          <a:ln w="12700" cap="sq">
            <a:solidFill>
              <a:srgbClr val="000000"/>
            </a:solidFill>
            <a:headEnd type="triangle"/>
            <a:tailEnd type="triangle"/>
          </a:ln>
        </p:spPr>
        <p:txBody>
          <a:bodyPr lIns="45719" rIns="45719"/>
          <a:lstStyle/>
          <a:p>
            <a:endParaRPr/>
          </a:p>
        </p:txBody>
      </p:sp>
      <p:sp>
        <p:nvSpPr>
          <p:cNvPr id="241" name="Straight Arrow Connector 47"/>
          <p:cNvSpPr/>
          <p:nvPr/>
        </p:nvSpPr>
        <p:spPr>
          <a:xfrm>
            <a:off x="7924800" y="3352799"/>
            <a:ext cx="1295401" cy="838202"/>
          </a:xfrm>
          <a:prstGeom prst="line">
            <a:avLst/>
          </a:prstGeom>
          <a:ln w="12700" cap="sq">
            <a:solidFill>
              <a:srgbClr val="000000"/>
            </a:solidFill>
            <a:headEnd type="triangle"/>
            <a:tailEnd type="triangle"/>
          </a:ln>
        </p:spPr>
        <p:txBody>
          <a:bodyPr lIns="45719" rIns="45719"/>
          <a:lstStyle/>
          <a:p>
            <a:endParaRPr/>
          </a:p>
        </p:txBody>
      </p:sp>
      <p:sp>
        <p:nvSpPr>
          <p:cNvPr id="242" name="Straight Arrow Connector 48"/>
          <p:cNvSpPr/>
          <p:nvPr/>
        </p:nvSpPr>
        <p:spPr>
          <a:xfrm flipH="1">
            <a:off x="5839300" y="4800601"/>
            <a:ext cx="3076102" cy="951574"/>
          </a:xfrm>
          <a:prstGeom prst="line">
            <a:avLst/>
          </a:prstGeom>
          <a:ln w="12700" cap="sq">
            <a:solidFill>
              <a:srgbClr val="000000"/>
            </a:solidFill>
            <a:headEnd type="triangle"/>
            <a:tailEnd type="triangle"/>
          </a:ln>
        </p:spPr>
        <p:txBody>
          <a:bodyPr lIns="45719" rIns="45719"/>
          <a:lstStyle/>
          <a:p>
            <a:endParaRPr/>
          </a:p>
        </p:txBody>
      </p:sp>
      <p:sp>
        <p:nvSpPr>
          <p:cNvPr id="243" name="Straight Arrow Connector 49"/>
          <p:cNvSpPr/>
          <p:nvPr/>
        </p:nvSpPr>
        <p:spPr>
          <a:xfrm flipH="1">
            <a:off x="10143743" y="6515619"/>
            <a:ext cx="8302" cy="342382"/>
          </a:xfrm>
          <a:prstGeom prst="line">
            <a:avLst/>
          </a:prstGeom>
          <a:ln w="12700">
            <a:solidFill>
              <a:schemeClr val="accent1"/>
            </a:solidFill>
            <a:miter/>
            <a:tailEnd type="triangle"/>
          </a:ln>
        </p:spPr>
        <p:txBody>
          <a:bodyPr lIns="45719" rIns="45719"/>
          <a:lstStyle/>
          <a:p>
            <a:endParaRPr/>
          </a:p>
        </p:txBody>
      </p:sp>
      <p:sp>
        <p:nvSpPr>
          <p:cNvPr id="244" name="TextBox 50"/>
          <p:cNvSpPr txBox="1"/>
          <p:nvPr/>
        </p:nvSpPr>
        <p:spPr>
          <a:xfrm>
            <a:off x="9454754" y="6258312"/>
            <a:ext cx="760907" cy="231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000"/>
            </a:lvl1pPr>
          </a:lstStyle>
          <a:p>
            <a:r>
              <a:t>Puerto Rico</a:t>
            </a:r>
          </a:p>
        </p:txBody>
      </p:sp>
      <p:sp>
        <p:nvSpPr>
          <p:cNvPr id="245" name="TextBox 1"/>
          <p:cNvSpPr txBox="1"/>
          <p:nvPr/>
        </p:nvSpPr>
        <p:spPr>
          <a:xfrm>
            <a:off x="-58427" y="6188888"/>
            <a:ext cx="1504428"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t>prem-dmr.org</a:t>
            </a:r>
          </a:p>
        </p:txBody>
      </p:sp>
      <p:sp>
        <p:nvSpPr>
          <p:cNvPr id="246"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Geographic Distribution- Partners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 name="Chart 4"/>
          <p:cNvGraphicFramePr/>
          <p:nvPr>
            <p:extLst>
              <p:ext uri="{D42A27DB-BD31-4B8C-83A1-F6EECF244321}">
                <p14:modId xmlns:p14="http://schemas.microsoft.com/office/powerpoint/2010/main" val="254165354"/>
              </p:ext>
            </p:extLst>
          </p:nvPr>
        </p:nvGraphicFramePr>
        <p:xfrm>
          <a:off x="170582" y="2194986"/>
          <a:ext cx="4331527" cy="27749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9" name="Chart 5"/>
          <p:cNvGraphicFramePr/>
          <p:nvPr>
            <p:extLst>
              <p:ext uri="{D42A27DB-BD31-4B8C-83A1-F6EECF244321}">
                <p14:modId xmlns:p14="http://schemas.microsoft.com/office/powerpoint/2010/main" val="3333445583"/>
              </p:ext>
            </p:extLst>
          </p:nvPr>
        </p:nvGraphicFramePr>
        <p:xfrm>
          <a:off x="4502109" y="908888"/>
          <a:ext cx="11259339" cy="5183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0" name="Chart 7"/>
          <p:cNvGraphicFramePr/>
          <p:nvPr>
            <p:extLst>
              <p:ext uri="{D42A27DB-BD31-4B8C-83A1-F6EECF244321}">
                <p14:modId xmlns:p14="http://schemas.microsoft.com/office/powerpoint/2010/main" val="2069161194"/>
              </p:ext>
            </p:extLst>
          </p:nvPr>
        </p:nvGraphicFramePr>
        <p:xfrm>
          <a:off x="7965702" y="2373442"/>
          <a:ext cx="4332153" cy="2254251"/>
        </p:xfrm>
        <a:graphic>
          <a:graphicData uri="http://schemas.openxmlformats.org/drawingml/2006/chart">
            <c:chart xmlns:c="http://schemas.openxmlformats.org/drawingml/2006/chart" xmlns:r="http://schemas.openxmlformats.org/officeDocument/2006/relationships" r:id="rId4"/>
          </a:graphicData>
        </a:graphic>
      </p:graphicFrame>
      <p:sp>
        <p:nvSpPr>
          <p:cNvPr id="251" name="Rectangle 9"/>
          <p:cNvSpPr txBox="1"/>
          <p:nvPr/>
        </p:nvSpPr>
        <p:spPr>
          <a:xfrm>
            <a:off x="838200" y="5482208"/>
            <a:ext cx="1829691"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solidFill>
                  <a:srgbClr val="004873"/>
                </a:solidFill>
              </a:defRPr>
            </a:lvl1pPr>
          </a:lstStyle>
          <a:p>
            <a:r>
              <a:t>New vs Renewal</a:t>
            </a:r>
          </a:p>
        </p:txBody>
      </p:sp>
      <p:sp>
        <p:nvSpPr>
          <p:cNvPr id="252" name="Rectangle 10"/>
          <p:cNvSpPr txBox="1"/>
          <p:nvPr/>
        </p:nvSpPr>
        <p:spPr>
          <a:xfrm>
            <a:off x="5099575" y="5482208"/>
            <a:ext cx="1347489"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solidFill>
                  <a:srgbClr val="004873"/>
                </a:solidFill>
              </a:defRPr>
            </a:lvl1pPr>
          </a:lstStyle>
          <a:p>
            <a:r>
              <a:t># of Awards</a:t>
            </a:r>
          </a:p>
        </p:txBody>
      </p:sp>
      <p:sp>
        <p:nvSpPr>
          <p:cNvPr id="253" name="Rectangle 11"/>
          <p:cNvSpPr txBox="1"/>
          <p:nvPr/>
        </p:nvSpPr>
        <p:spPr>
          <a:xfrm>
            <a:off x="9169992" y="5471390"/>
            <a:ext cx="1315788"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solidFill>
                  <a:srgbClr val="004873"/>
                </a:solidFill>
              </a:defRPr>
            </a:lvl1pPr>
          </a:lstStyle>
          <a:p>
            <a:r>
              <a:t>Type of MSI</a:t>
            </a:r>
          </a:p>
        </p:txBody>
      </p:sp>
      <p:sp>
        <p:nvSpPr>
          <p:cNvPr id="254"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Statistics</a:t>
            </a:r>
          </a:p>
        </p:txBody>
      </p:sp>
      <p:grpSp>
        <p:nvGrpSpPr>
          <p:cNvPr id="9" name="Group 8"/>
          <p:cNvGrpSpPr/>
          <p:nvPr/>
        </p:nvGrpSpPr>
        <p:grpSpPr>
          <a:xfrm>
            <a:off x="0" y="6092248"/>
            <a:ext cx="12192000" cy="783859"/>
            <a:chOff x="0" y="6092248"/>
            <a:chExt cx="12192000" cy="783859"/>
          </a:xfrm>
        </p:grpSpPr>
        <p:sp>
          <p:nvSpPr>
            <p:cNvPr id="10" name="Rectangle 9">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24D966A-09F3-43FA-A071-DDAA4E106F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12" name="Picture 11">
              <a:extLst>
                <a:ext uri="{FF2B5EF4-FFF2-40B4-BE49-F238E27FC236}">
                  <a16:creationId xmlns:a16="http://schemas.microsoft.com/office/drawing/2014/main" id="{7F0B3B7E-2274-4E9F-9F99-7375783441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 name="Table 1"/>
          <p:cNvGraphicFramePr/>
          <p:nvPr>
            <p:extLst>
              <p:ext uri="{D42A27DB-BD31-4B8C-83A1-F6EECF244321}">
                <p14:modId xmlns:p14="http://schemas.microsoft.com/office/powerpoint/2010/main" val="805274676"/>
              </p:ext>
            </p:extLst>
          </p:nvPr>
        </p:nvGraphicFramePr>
        <p:xfrm>
          <a:off x="1704814" y="1519514"/>
          <a:ext cx="8534400" cy="4419600"/>
        </p:xfrm>
        <a:graphic>
          <a:graphicData uri="http://schemas.openxmlformats.org/drawingml/2006/table">
            <a:tbl>
              <a:tblPr firstRow="1" bandRow="1">
                <a:tableStyleId>{4C3C2611-4C71-4FC5-86AE-919BDF0F9419}</a:tableStyleId>
              </a:tblPr>
              <a:tblGrid>
                <a:gridCol w="18288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676400">
                  <a:extLst>
                    <a:ext uri="{9D8B030D-6E8A-4147-A177-3AD203B41FA5}">
                      <a16:colId xmlns:a16="http://schemas.microsoft.com/office/drawing/2014/main" val="20006"/>
                    </a:ext>
                  </a:extLst>
                </a:gridCol>
              </a:tblGrid>
              <a:tr h="510138">
                <a:tc>
                  <a:txBody>
                    <a:bodyPr/>
                    <a:lstStyle/>
                    <a:p>
                      <a:pPr algn="ctr">
                        <a:defRPr sz="1800" b="0">
                          <a:solidFill>
                            <a:srgbClr val="000000"/>
                          </a:solidFill>
                        </a:defRPr>
                      </a:pPr>
                      <a:r>
                        <a:rPr b="1">
                          <a:solidFill>
                            <a:srgbClr val="FFFFFF"/>
                          </a:solidFill>
                        </a:rPr>
                        <a:t>Class</a:t>
                      </a:r>
                    </a:p>
                  </a:txBody>
                  <a:tcPr marL="45720" marR="45720" horzOverflow="overflow"/>
                </a:tc>
                <a:tc>
                  <a:txBody>
                    <a:bodyPr/>
                    <a:lstStyle/>
                    <a:p>
                      <a:pPr algn="ctr">
                        <a:defRPr sz="1800" b="0">
                          <a:solidFill>
                            <a:srgbClr val="000000"/>
                          </a:solidFill>
                        </a:defRPr>
                      </a:pPr>
                      <a:r>
                        <a:rPr b="1">
                          <a:solidFill>
                            <a:srgbClr val="FFFFFF"/>
                          </a:solidFill>
                        </a:rPr>
                        <a:t>2004</a:t>
                      </a:r>
                    </a:p>
                  </a:txBody>
                  <a:tcPr marL="45720" marR="45720" horzOverflow="overflow"/>
                </a:tc>
                <a:tc>
                  <a:txBody>
                    <a:bodyPr/>
                    <a:lstStyle/>
                    <a:p>
                      <a:pPr algn="ctr">
                        <a:defRPr sz="1800" b="0">
                          <a:solidFill>
                            <a:srgbClr val="000000"/>
                          </a:solidFill>
                        </a:defRPr>
                      </a:pPr>
                      <a:r>
                        <a:rPr b="1">
                          <a:solidFill>
                            <a:srgbClr val="FFFFFF"/>
                          </a:solidFill>
                        </a:rPr>
                        <a:t>2006</a:t>
                      </a:r>
                    </a:p>
                  </a:txBody>
                  <a:tcPr marL="45720" marR="45720" horzOverflow="overflow"/>
                </a:tc>
                <a:tc>
                  <a:txBody>
                    <a:bodyPr/>
                    <a:lstStyle/>
                    <a:p>
                      <a:pPr algn="ctr">
                        <a:defRPr sz="1800" b="0">
                          <a:solidFill>
                            <a:srgbClr val="000000"/>
                          </a:solidFill>
                        </a:defRPr>
                      </a:pPr>
                      <a:r>
                        <a:rPr b="1">
                          <a:solidFill>
                            <a:srgbClr val="FFFFFF"/>
                          </a:solidFill>
                        </a:rPr>
                        <a:t>2009</a:t>
                      </a:r>
                    </a:p>
                  </a:txBody>
                  <a:tcPr marL="45720" marR="45720" horzOverflow="overflow"/>
                </a:tc>
                <a:tc>
                  <a:txBody>
                    <a:bodyPr/>
                    <a:lstStyle/>
                    <a:p>
                      <a:pPr algn="ctr">
                        <a:defRPr sz="1800" b="0">
                          <a:solidFill>
                            <a:srgbClr val="000000"/>
                          </a:solidFill>
                        </a:defRPr>
                      </a:pPr>
                      <a:r>
                        <a:rPr b="1">
                          <a:solidFill>
                            <a:srgbClr val="FFFFFF"/>
                          </a:solidFill>
                        </a:rPr>
                        <a:t>2012</a:t>
                      </a:r>
                    </a:p>
                  </a:txBody>
                  <a:tcPr marL="45720" marR="45720" horzOverflow="overflow"/>
                </a:tc>
                <a:tc>
                  <a:txBody>
                    <a:bodyPr/>
                    <a:lstStyle/>
                    <a:p>
                      <a:pPr algn="ctr">
                        <a:defRPr sz="1800" b="0">
                          <a:solidFill>
                            <a:srgbClr val="000000"/>
                          </a:solidFill>
                        </a:defRPr>
                      </a:pPr>
                      <a:r>
                        <a:rPr b="1">
                          <a:solidFill>
                            <a:srgbClr val="FFFFFF"/>
                          </a:solidFill>
                        </a:rPr>
                        <a:t>2015</a:t>
                      </a:r>
                    </a:p>
                  </a:txBody>
                  <a:tcPr marL="45720" marR="45720" horzOverflow="overflow"/>
                </a:tc>
                <a:tc>
                  <a:txBody>
                    <a:bodyPr/>
                    <a:lstStyle/>
                    <a:p>
                      <a:pPr algn="ctr">
                        <a:defRPr sz="1800" b="0">
                          <a:solidFill>
                            <a:srgbClr val="000000"/>
                          </a:solidFill>
                        </a:defRPr>
                      </a:pPr>
                      <a:r>
                        <a:rPr b="1">
                          <a:solidFill>
                            <a:srgbClr val="FFFFFF"/>
                          </a:solidFill>
                        </a:rPr>
                        <a:t>Totals</a:t>
                      </a:r>
                    </a:p>
                  </a:txBody>
                  <a:tcPr marL="45720" marR="45720" horzOverflow="overflow"/>
                </a:tc>
                <a:extLst>
                  <a:ext uri="{0D108BD9-81ED-4DB2-BD59-A6C34878D82A}">
                    <a16:rowId xmlns:a16="http://schemas.microsoft.com/office/drawing/2014/main" val="10000"/>
                  </a:ext>
                </a:extLst>
              </a:tr>
              <a:tr h="510138">
                <a:tc>
                  <a:txBody>
                    <a:bodyPr/>
                    <a:lstStyle/>
                    <a:p>
                      <a:pPr algn="ctr">
                        <a:defRPr sz="1800"/>
                      </a:pPr>
                      <a:r>
                        <a:t>Postdocs</a:t>
                      </a:r>
                    </a:p>
                  </a:txBody>
                  <a:tcPr marL="45720" marR="45720" horzOverflow="overflow"/>
                </a:tc>
                <a:tc>
                  <a:txBody>
                    <a:bodyPr/>
                    <a:lstStyle/>
                    <a:p>
                      <a:pPr algn="ctr">
                        <a:defRPr sz="1800"/>
                      </a:pPr>
                      <a:r>
                        <a:t>9</a:t>
                      </a:r>
                    </a:p>
                  </a:txBody>
                  <a:tcPr marL="45720" marR="45720" horzOverflow="overflow"/>
                </a:tc>
                <a:tc>
                  <a:txBody>
                    <a:bodyPr/>
                    <a:lstStyle/>
                    <a:p>
                      <a:pPr algn="ctr">
                        <a:defRPr sz="1800"/>
                      </a:pPr>
                      <a:r>
                        <a:t>28</a:t>
                      </a:r>
                    </a:p>
                  </a:txBody>
                  <a:tcPr marL="45720" marR="45720" horzOverflow="overflow"/>
                </a:tc>
                <a:tc>
                  <a:txBody>
                    <a:bodyPr/>
                    <a:lstStyle/>
                    <a:p>
                      <a:pPr algn="ctr">
                        <a:defRPr sz="1800"/>
                      </a:pPr>
                      <a:r>
                        <a:t>36</a:t>
                      </a:r>
                    </a:p>
                  </a:txBody>
                  <a:tcPr marL="45720" marR="45720" horzOverflow="overflow"/>
                </a:tc>
                <a:tc>
                  <a:txBody>
                    <a:bodyPr/>
                    <a:lstStyle/>
                    <a:p>
                      <a:pPr algn="ctr">
                        <a:defRPr sz="1800"/>
                      </a:pPr>
                      <a:r>
                        <a:t>22</a:t>
                      </a:r>
                    </a:p>
                  </a:txBody>
                  <a:tcPr marL="45720" marR="45720" horzOverflow="overflow"/>
                </a:tc>
                <a:tc>
                  <a:txBody>
                    <a:bodyPr/>
                    <a:lstStyle/>
                    <a:p>
                      <a:pPr algn="ctr">
                        <a:defRPr sz="1800"/>
                      </a:pPr>
                      <a:r>
                        <a:t>2</a:t>
                      </a:r>
                    </a:p>
                  </a:txBody>
                  <a:tcPr marL="45720" marR="45720" horzOverflow="overflow"/>
                </a:tc>
                <a:tc>
                  <a:txBody>
                    <a:bodyPr/>
                    <a:lstStyle/>
                    <a:p>
                      <a:pPr algn="ctr">
                        <a:defRPr sz="1800"/>
                      </a:pPr>
                      <a:r>
                        <a:rPr b="1" dirty="0"/>
                        <a:t>97</a:t>
                      </a:r>
                    </a:p>
                  </a:txBody>
                  <a:tcPr marL="45720" marR="45720" horzOverflow="overflow"/>
                </a:tc>
                <a:extLst>
                  <a:ext uri="{0D108BD9-81ED-4DB2-BD59-A6C34878D82A}">
                    <a16:rowId xmlns:a16="http://schemas.microsoft.com/office/drawing/2014/main" val="10001"/>
                  </a:ext>
                </a:extLst>
              </a:tr>
              <a:tr h="503724">
                <a:tc>
                  <a:txBody>
                    <a:bodyPr/>
                    <a:lstStyle/>
                    <a:p>
                      <a:pPr algn="ctr">
                        <a:defRPr sz="1800"/>
                      </a:pPr>
                      <a:r>
                        <a:t>Grad Students</a:t>
                      </a:r>
                    </a:p>
                  </a:txBody>
                  <a:tcPr marL="45720" marR="45720" horzOverflow="overflow"/>
                </a:tc>
                <a:tc>
                  <a:txBody>
                    <a:bodyPr/>
                    <a:lstStyle/>
                    <a:p>
                      <a:pPr algn="ctr">
                        <a:defRPr sz="1800"/>
                      </a:pPr>
                      <a:r>
                        <a:t>61</a:t>
                      </a:r>
                    </a:p>
                  </a:txBody>
                  <a:tcPr marL="45720" marR="45720" horzOverflow="overflow"/>
                </a:tc>
                <a:tc>
                  <a:txBody>
                    <a:bodyPr/>
                    <a:lstStyle/>
                    <a:p>
                      <a:pPr algn="ctr">
                        <a:defRPr sz="1800"/>
                      </a:pPr>
                      <a:r>
                        <a:t>103</a:t>
                      </a:r>
                    </a:p>
                  </a:txBody>
                  <a:tcPr marL="45720" marR="45720" horzOverflow="overflow"/>
                </a:tc>
                <a:tc>
                  <a:txBody>
                    <a:bodyPr/>
                    <a:lstStyle/>
                    <a:p>
                      <a:pPr algn="ctr">
                        <a:defRPr sz="1800"/>
                      </a:pPr>
                      <a:r>
                        <a:t>98</a:t>
                      </a:r>
                    </a:p>
                  </a:txBody>
                  <a:tcPr marL="45720" marR="45720" horzOverflow="overflow"/>
                </a:tc>
                <a:tc>
                  <a:txBody>
                    <a:bodyPr/>
                    <a:lstStyle/>
                    <a:p>
                      <a:pPr algn="ctr">
                        <a:defRPr sz="1800"/>
                      </a:pPr>
                      <a:r>
                        <a:t>83</a:t>
                      </a:r>
                    </a:p>
                  </a:txBody>
                  <a:tcPr marL="45720" marR="45720" horzOverflow="overflow"/>
                </a:tc>
                <a:tc>
                  <a:txBody>
                    <a:bodyPr/>
                    <a:lstStyle/>
                    <a:p>
                      <a:pPr algn="ctr">
                        <a:defRPr sz="1800"/>
                      </a:pPr>
                      <a:r>
                        <a:t>10</a:t>
                      </a:r>
                    </a:p>
                  </a:txBody>
                  <a:tcPr marL="45720" marR="45720" horzOverflow="overflow"/>
                </a:tc>
                <a:tc>
                  <a:txBody>
                    <a:bodyPr/>
                    <a:lstStyle/>
                    <a:p>
                      <a:pPr algn="ctr">
                        <a:defRPr sz="1800"/>
                      </a:pPr>
                      <a:r>
                        <a:rPr b="1"/>
                        <a:t>355</a:t>
                      </a:r>
                    </a:p>
                  </a:txBody>
                  <a:tcPr marL="45720" marR="45720" horzOverflow="overflow"/>
                </a:tc>
                <a:extLst>
                  <a:ext uri="{0D108BD9-81ED-4DB2-BD59-A6C34878D82A}">
                    <a16:rowId xmlns:a16="http://schemas.microsoft.com/office/drawing/2014/main" val="10002"/>
                  </a:ext>
                </a:extLst>
              </a:tr>
              <a:tr h="510138">
                <a:tc>
                  <a:txBody>
                    <a:bodyPr/>
                    <a:lstStyle/>
                    <a:p>
                      <a:pPr algn="ctr">
                        <a:defRPr sz="1800"/>
                      </a:pPr>
                      <a:r>
                        <a:t>Undergrads</a:t>
                      </a:r>
                    </a:p>
                  </a:txBody>
                  <a:tcPr marL="45720" marR="45720" horzOverflow="overflow"/>
                </a:tc>
                <a:tc>
                  <a:txBody>
                    <a:bodyPr/>
                    <a:lstStyle/>
                    <a:p>
                      <a:pPr algn="ctr">
                        <a:defRPr sz="1800"/>
                      </a:pPr>
                      <a:r>
                        <a:t>115</a:t>
                      </a:r>
                    </a:p>
                  </a:txBody>
                  <a:tcPr marL="45720" marR="45720" horzOverflow="overflow"/>
                </a:tc>
                <a:tc>
                  <a:txBody>
                    <a:bodyPr/>
                    <a:lstStyle/>
                    <a:p>
                      <a:pPr algn="ctr">
                        <a:defRPr sz="1800"/>
                      </a:pPr>
                      <a:r>
                        <a:t>143</a:t>
                      </a:r>
                    </a:p>
                  </a:txBody>
                  <a:tcPr marL="45720" marR="45720" horzOverflow="overflow"/>
                </a:tc>
                <a:tc>
                  <a:txBody>
                    <a:bodyPr/>
                    <a:lstStyle/>
                    <a:p>
                      <a:pPr algn="ctr">
                        <a:defRPr sz="1800"/>
                      </a:pPr>
                      <a:r>
                        <a:t>230</a:t>
                      </a:r>
                    </a:p>
                  </a:txBody>
                  <a:tcPr marL="45720" marR="45720" horzOverflow="overflow"/>
                </a:tc>
                <a:tc>
                  <a:txBody>
                    <a:bodyPr/>
                    <a:lstStyle/>
                    <a:p>
                      <a:pPr algn="ctr">
                        <a:defRPr sz="1800"/>
                      </a:pPr>
                      <a:r>
                        <a:t>128</a:t>
                      </a:r>
                    </a:p>
                  </a:txBody>
                  <a:tcPr marL="45720" marR="45720" horzOverflow="overflow"/>
                </a:tc>
                <a:tc>
                  <a:txBody>
                    <a:bodyPr/>
                    <a:lstStyle/>
                    <a:p>
                      <a:pPr algn="ctr">
                        <a:defRPr sz="1800"/>
                      </a:pPr>
                      <a:r>
                        <a:t>33</a:t>
                      </a:r>
                    </a:p>
                  </a:txBody>
                  <a:tcPr marL="45720" marR="45720" horzOverflow="overflow"/>
                </a:tc>
                <a:tc>
                  <a:txBody>
                    <a:bodyPr/>
                    <a:lstStyle/>
                    <a:p>
                      <a:pPr algn="ctr">
                        <a:defRPr sz="1800"/>
                      </a:pPr>
                      <a:r>
                        <a:rPr b="1"/>
                        <a:t>649</a:t>
                      </a:r>
                    </a:p>
                  </a:txBody>
                  <a:tcPr marL="45720" marR="45720" horzOverflow="overflow"/>
                </a:tc>
                <a:extLst>
                  <a:ext uri="{0D108BD9-81ED-4DB2-BD59-A6C34878D82A}">
                    <a16:rowId xmlns:a16="http://schemas.microsoft.com/office/drawing/2014/main" val="10003"/>
                  </a:ext>
                </a:extLst>
              </a:tr>
              <a:tr h="510138">
                <a:tc>
                  <a:txBody>
                    <a:bodyPr/>
                    <a:lstStyle/>
                    <a:p>
                      <a:pPr algn="ctr">
                        <a:defRPr sz="1800"/>
                      </a:pPr>
                      <a:r>
                        <a:t>Pubs</a:t>
                      </a:r>
                    </a:p>
                  </a:txBody>
                  <a:tcPr marL="45720" marR="45720" horzOverflow="overflow"/>
                </a:tc>
                <a:tc>
                  <a:txBody>
                    <a:bodyPr/>
                    <a:lstStyle/>
                    <a:p>
                      <a:pPr algn="ctr">
                        <a:defRPr sz="1800"/>
                      </a:pPr>
                      <a:r>
                        <a:t>282</a:t>
                      </a:r>
                    </a:p>
                  </a:txBody>
                  <a:tcPr marL="45720" marR="45720" horzOverflow="overflow"/>
                </a:tc>
                <a:tc>
                  <a:txBody>
                    <a:bodyPr/>
                    <a:lstStyle/>
                    <a:p>
                      <a:pPr algn="ctr">
                        <a:defRPr sz="1800"/>
                      </a:pPr>
                      <a:r>
                        <a:t>357</a:t>
                      </a:r>
                    </a:p>
                  </a:txBody>
                  <a:tcPr marL="45720" marR="45720" horzOverflow="overflow"/>
                </a:tc>
                <a:tc>
                  <a:txBody>
                    <a:bodyPr/>
                    <a:lstStyle/>
                    <a:p>
                      <a:pPr algn="ctr">
                        <a:defRPr sz="1800"/>
                      </a:pPr>
                      <a:r>
                        <a:t>449</a:t>
                      </a:r>
                    </a:p>
                  </a:txBody>
                  <a:tcPr marL="45720" marR="45720" horzOverflow="overflow"/>
                </a:tc>
                <a:tc>
                  <a:txBody>
                    <a:bodyPr/>
                    <a:lstStyle/>
                    <a:p>
                      <a:pPr algn="ctr">
                        <a:defRPr sz="1800"/>
                      </a:pPr>
                      <a:r>
                        <a:t>477</a:t>
                      </a:r>
                    </a:p>
                  </a:txBody>
                  <a:tcPr marL="45720" marR="45720" horzOverflow="overflow"/>
                </a:tc>
                <a:tc>
                  <a:txBody>
                    <a:bodyPr/>
                    <a:lstStyle/>
                    <a:p>
                      <a:pPr algn="ctr">
                        <a:defRPr sz="1800"/>
                      </a:pPr>
                      <a:r>
                        <a:t>99</a:t>
                      </a:r>
                    </a:p>
                  </a:txBody>
                  <a:tcPr marL="45720" marR="45720" horzOverflow="overflow"/>
                </a:tc>
                <a:tc>
                  <a:txBody>
                    <a:bodyPr/>
                    <a:lstStyle/>
                    <a:p>
                      <a:pPr algn="ctr">
                        <a:defRPr sz="1800"/>
                      </a:pPr>
                      <a:r>
                        <a:rPr b="1"/>
                        <a:t>1664</a:t>
                      </a:r>
                    </a:p>
                  </a:txBody>
                  <a:tcPr marL="45720" marR="45720" horzOverflow="overflow"/>
                </a:tc>
                <a:extLst>
                  <a:ext uri="{0D108BD9-81ED-4DB2-BD59-A6C34878D82A}">
                    <a16:rowId xmlns:a16="http://schemas.microsoft.com/office/drawing/2014/main" val="10004"/>
                  </a:ext>
                </a:extLst>
              </a:tr>
              <a:tr h="503724">
                <a:tc>
                  <a:txBody>
                    <a:bodyPr/>
                    <a:lstStyle/>
                    <a:p>
                      <a:pPr algn="ctr">
                        <a:defRPr sz="1800"/>
                      </a:pPr>
                      <a:r>
                        <a:t>Presentations</a:t>
                      </a:r>
                    </a:p>
                  </a:txBody>
                  <a:tcPr marL="45720" marR="45720" horzOverflow="overflow"/>
                </a:tc>
                <a:tc>
                  <a:txBody>
                    <a:bodyPr/>
                    <a:lstStyle/>
                    <a:p>
                      <a:pPr algn="ctr">
                        <a:defRPr sz="1800"/>
                      </a:pPr>
                      <a:r>
                        <a:t>862</a:t>
                      </a:r>
                    </a:p>
                  </a:txBody>
                  <a:tcPr marL="45720" marR="45720" horzOverflow="overflow"/>
                </a:tc>
                <a:tc>
                  <a:txBody>
                    <a:bodyPr/>
                    <a:lstStyle/>
                    <a:p>
                      <a:pPr algn="ctr">
                        <a:defRPr sz="1800"/>
                      </a:pPr>
                      <a:r>
                        <a:t>766</a:t>
                      </a:r>
                    </a:p>
                  </a:txBody>
                  <a:tcPr marL="45720" marR="45720" horzOverflow="overflow"/>
                </a:tc>
                <a:tc>
                  <a:txBody>
                    <a:bodyPr/>
                    <a:lstStyle/>
                    <a:p>
                      <a:pPr algn="ctr">
                        <a:defRPr sz="1800"/>
                      </a:pPr>
                      <a:r>
                        <a:t>1064</a:t>
                      </a:r>
                    </a:p>
                  </a:txBody>
                  <a:tcPr marL="45720" marR="45720" horzOverflow="overflow"/>
                </a:tc>
                <a:tc>
                  <a:txBody>
                    <a:bodyPr/>
                    <a:lstStyle/>
                    <a:p>
                      <a:pPr algn="ctr">
                        <a:defRPr sz="1800"/>
                      </a:pPr>
                      <a:r>
                        <a:t>1113</a:t>
                      </a:r>
                    </a:p>
                  </a:txBody>
                  <a:tcPr marL="45720" marR="45720" horzOverflow="overflow"/>
                </a:tc>
                <a:tc>
                  <a:txBody>
                    <a:bodyPr/>
                    <a:lstStyle/>
                    <a:p>
                      <a:pPr algn="ctr">
                        <a:defRPr sz="1800"/>
                      </a:pPr>
                      <a:r>
                        <a:t>275</a:t>
                      </a:r>
                    </a:p>
                  </a:txBody>
                  <a:tcPr marL="45720" marR="45720" horzOverflow="overflow"/>
                </a:tc>
                <a:tc>
                  <a:txBody>
                    <a:bodyPr/>
                    <a:lstStyle/>
                    <a:p>
                      <a:pPr algn="ctr">
                        <a:defRPr sz="1800"/>
                      </a:pPr>
                      <a:r>
                        <a:rPr b="1"/>
                        <a:t>4093</a:t>
                      </a:r>
                    </a:p>
                  </a:txBody>
                  <a:tcPr marL="45720" marR="45720" horzOverflow="overflow"/>
                </a:tc>
                <a:extLst>
                  <a:ext uri="{0D108BD9-81ED-4DB2-BD59-A6C34878D82A}">
                    <a16:rowId xmlns:a16="http://schemas.microsoft.com/office/drawing/2014/main" val="10005"/>
                  </a:ext>
                </a:extLst>
              </a:tr>
              <a:tr h="685800">
                <a:tc>
                  <a:txBody>
                    <a:bodyPr/>
                    <a:lstStyle/>
                    <a:p>
                      <a:pPr algn="ctr">
                        <a:defRPr sz="1800"/>
                      </a:pPr>
                      <a:r>
                        <a:t>Patents (granted)</a:t>
                      </a:r>
                    </a:p>
                  </a:txBody>
                  <a:tcPr marL="45720" marR="45720" horzOverflow="overflow"/>
                </a:tc>
                <a:tc>
                  <a:txBody>
                    <a:bodyPr/>
                    <a:lstStyle/>
                    <a:p>
                      <a:pPr algn="ctr">
                        <a:defRPr sz="1800"/>
                      </a:pPr>
                      <a:r>
                        <a:t>0</a:t>
                      </a:r>
                    </a:p>
                  </a:txBody>
                  <a:tcPr marL="45720" marR="45720" horzOverflow="overflow"/>
                </a:tc>
                <a:tc>
                  <a:txBody>
                    <a:bodyPr/>
                    <a:lstStyle/>
                    <a:p>
                      <a:pPr algn="ctr">
                        <a:defRPr sz="1800"/>
                      </a:pPr>
                      <a:r>
                        <a:t>0</a:t>
                      </a:r>
                    </a:p>
                  </a:txBody>
                  <a:tcPr marL="45720" marR="45720" horzOverflow="overflow"/>
                </a:tc>
                <a:tc>
                  <a:txBody>
                    <a:bodyPr/>
                    <a:lstStyle/>
                    <a:p>
                      <a:pPr algn="ctr">
                        <a:defRPr sz="1800"/>
                      </a:pPr>
                      <a:r>
                        <a:t>3</a:t>
                      </a:r>
                    </a:p>
                  </a:txBody>
                  <a:tcPr marL="45720" marR="45720" horzOverflow="overflow"/>
                </a:tc>
                <a:tc>
                  <a:txBody>
                    <a:bodyPr/>
                    <a:lstStyle/>
                    <a:p>
                      <a:pPr algn="ctr">
                        <a:defRPr sz="1800"/>
                      </a:pPr>
                      <a:r>
                        <a:t>2</a:t>
                      </a:r>
                    </a:p>
                  </a:txBody>
                  <a:tcPr marL="45720" marR="45720" horzOverflow="overflow"/>
                </a:tc>
                <a:tc>
                  <a:txBody>
                    <a:bodyPr/>
                    <a:lstStyle/>
                    <a:p>
                      <a:pPr algn="ctr">
                        <a:defRPr sz="1800"/>
                      </a:pPr>
                      <a:r>
                        <a:t>0</a:t>
                      </a:r>
                    </a:p>
                  </a:txBody>
                  <a:tcPr marL="45720" marR="45720" horzOverflow="overflow"/>
                </a:tc>
                <a:tc>
                  <a:txBody>
                    <a:bodyPr/>
                    <a:lstStyle/>
                    <a:p>
                      <a:pPr algn="ctr">
                        <a:defRPr sz="1800"/>
                      </a:pPr>
                      <a:r>
                        <a:rPr b="1"/>
                        <a:t>5</a:t>
                      </a:r>
                    </a:p>
                  </a:txBody>
                  <a:tcPr marL="45720" marR="45720" horzOverflow="overflow"/>
                </a:tc>
                <a:extLst>
                  <a:ext uri="{0D108BD9-81ED-4DB2-BD59-A6C34878D82A}">
                    <a16:rowId xmlns:a16="http://schemas.microsoft.com/office/drawing/2014/main" val="10006"/>
                  </a:ext>
                </a:extLst>
              </a:tr>
              <a:tr h="685800">
                <a:tc>
                  <a:txBody>
                    <a:bodyPr/>
                    <a:lstStyle/>
                    <a:p>
                      <a:pPr algn="ctr">
                        <a:defRPr sz="1800"/>
                      </a:pPr>
                      <a:r>
                        <a:t>Patents (pending)</a:t>
                      </a:r>
                    </a:p>
                  </a:txBody>
                  <a:tcPr marL="45720" marR="45720" horzOverflow="overflow"/>
                </a:tc>
                <a:tc>
                  <a:txBody>
                    <a:bodyPr/>
                    <a:lstStyle/>
                    <a:p>
                      <a:pPr algn="ctr">
                        <a:defRPr sz="1800"/>
                      </a:pPr>
                      <a:r>
                        <a:t>0</a:t>
                      </a:r>
                    </a:p>
                  </a:txBody>
                  <a:tcPr marL="45720" marR="45720" horzOverflow="overflow"/>
                </a:tc>
                <a:tc>
                  <a:txBody>
                    <a:bodyPr/>
                    <a:lstStyle/>
                    <a:p>
                      <a:pPr algn="ctr">
                        <a:defRPr sz="1800"/>
                      </a:pPr>
                      <a:r>
                        <a:t>7</a:t>
                      </a:r>
                    </a:p>
                  </a:txBody>
                  <a:tcPr marL="45720" marR="45720" horzOverflow="overflow"/>
                </a:tc>
                <a:tc>
                  <a:txBody>
                    <a:bodyPr/>
                    <a:lstStyle/>
                    <a:p>
                      <a:pPr algn="ctr">
                        <a:defRPr sz="1800"/>
                      </a:pPr>
                      <a:r>
                        <a:t>10</a:t>
                      </a:r>
                    </a:p>
                  </a:txBody>
                  <a:tcPr marL="45720" marR="45720" horzOverflow="overflow"/>
                </a:tc>
                <a:tc>
                  <a:txBody>
                    <a:bodyPr/>
                    <a:lstStyle/>
                    <a:p>
                      <a:pPr algn="ctr">
                        <a:defRPr sz="1800"/>
                      </a:pPr>
                      <a:r>
                        <a:t>8</a:t>
                      </a:r>
                    </a:p>
                  </a:txBody>
                  <a:tcPr marL="45720" marR="45720" horzOverflow="overflow"/>
                </a:tc>
                <a:tc>
                  <a:txBody>
                    <a:bodyPr/>
                    <a:lstStyle/>
                    <a:p>
                      <a:pPr algn="ctr">
                        <a:defRPr sz="1800"/>
                      </a:pPr>
                      <a:r>
                        <a:t>3</a:t>
                      </a:r>
                    </a:p>
                  </a:txBody>
                  <a:tcPr marL="45720" marR="45720" horzOverflow="overflow"/>
                </a:tc>
                <a:tc>
                  <a:txBody>
                    <a:bodyPr/>
                    <a:lstStyle/>
                    <a:p>
                      <a:pPr algn="ctr">
                        <a:defRPr sz="1800"/>
                      </a:pPr>
                      <a:r>
                        <a:rPr b="1" dirty="0"/>
                        <a:t>28</a:t>
                      </a:r>
                    </a:p>
                  </a:txBody>
                  <a:tcPr marL="45720" marR="45720" horzOverflow="overflow"/>
                </a:tc>
                <a:extLst>
                  <a:ext uri="{0D108BD9-81ED-4DB2-BD59-A6C34878D82A}">
                    <a16:rowId xmlns:a16="http://schemas.microsoft.com/office/drawing/2014/main" val="10007"/>
                  </a:ext>
                </a:extLst>
              </a:tr>
            </a:tbl>
          </a:graphicData>
        </a:graphic>
      </p:graphicFrame>
      <p:sp>
        <p:nvSpPr>
          <p:cNvPr id="257" name="Title 1"/>
          <p:cNvSpPr txBox="1"/>
          <p:nvPr/>
        </p:nvSpPr>
        <p:spPr>
          <a:xfrm>
            <a:off x="838200" y="365125"/>
            <a:ext cx="10515600" cy="137350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defTabSz="868680">
              <a:lnSpc>
                <a:spcPct val="90000"/>
              </a:lnSpc>
              <a:defRPr sz="4180">
                <a:latin typeface="Calibri Light"/>
                <a:ea typeface="Calibri Light"/>
                <a:cs typeface="Calibri Light"/>
                <a:sym typeface="Calibri Light"/>
              </a:defRPr>
            </a:lvl1pPr>
          </a:lstStyle>
          <a:p>
            <a:r>
              <a:t>Cumulative Graduates and Scientific Output</a:t>
            </a:r>
          </a:p>
        </p:txBody>
      </p:sp>
      <p:grpSp>
        <p:nvGrpSpPr>
          <p:cNvPr id="4" name="Group 3"/>
          <p:cNvGrpSpPr/>
          <p:nvPr/>
        </p:nvGrpSpPr>
        <p:grpSpPr>
          <a:xfrm>
            <a:off x="0" y="6092248"/>
            <a:ext cx="12192000" cy="783859"/>
            <a:chOff x="0" y="6092248"/>
            <a:chExt cx="12192000" cy="783859"/>
          </a:xfrm>
        </p:grpSpPr>
        <p:sp>
          <p:nvSpPr>
            <p:cNvPr id="5" name="Rectangle 4">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4D966A-09F3-43FA-A071-DDAA4E106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7" name="Picture 6">
              <a:extLst>
                <a:ext uri="{FF2B5EF4-FFF2-40B4-BE49-F238E27FC236}">
                  <a16:creationId xmlns:a16="http://schemas.microsoft.com/office/drawing/2014/main" id="{7F0B3B7E-2274-4E9F-9F99-737578344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angle 25"/>
          <p:cNvSpPr/>
          <p:nvPr/>
        </p:nvSpPr>
        <p:spPr>
          <a:xfrm>
            <a:off x="4639055" y="0"/>
            <a:ext cx="7552944" cy="6858000"/>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65" name="Rounded Rectangle 9"/>
          <p:cNvSpPr/>
          <p:nvPr/>
        </p:nvSpPr>
        <p:spPr>
          <a:xfrm>
            <a:off x="5123477" y="185584"/>
            <a:ext cx="6584099" cy="5739188"/>
          </a:xfrm>
          <a:prstGeom prst="roundRect">
            <a:avLst>
              <a:gd name="adj" fmla="val 0"/>
            </a:avLst>
          </a:prstGeom>
          <a:solidFill>
            <a:srgbClr val="FFFFFF"/>
          </a:solidFill>
          <a:ln w="12700">
            <a:miter lim="400000"/>
          </a:ln>
          <a:effectLst>
            <a:outerShdw blurRad="63500" dist="19050" dir="5400000" rotWithShape="0">
              <a:srgbClr val="000000">
                <a:alpha val="63000"/>
              </a:srgbClr>
            </a:outerShdw>
          </a:effectLst>
        </p:spPr>
        <p:txBody>
          <a:bodyPr lIns="45719" rIns="45719" anchor="ctr"/>
          <a:lstStyle/>
          <a:p>
            <a:pPr algn="ctr">
              <a:defRPr>
                <a:solidFill>
                  <a:srgbClr val="FFFFFF"/>
                </a:solidFill>
              </a:defRPr>
            </a:pPr>
            <a:endParaRPr/>
          </a:p>
        </p:txBody>
      </p:sp>
      <p:pic>
        <p:nvPicPr>
          <p:cNvPr id="266" name="Picture 3" descr="Picture 3"/>
          <p:cNvPicPr>
            <a:picLocks noChangeAspect="1"/>
          </p:cNvPicPr>
          <p:nvPr/>
        </p:nvPicPr>
        <p:blipFill>
          <a:blip r:embed="rId2">
            <a:extLst/>
          </a:blip>
          <a:stretch>
            <a:fillRect/>
          </a:stretch>
        </p:blipFill>
        <p:spPr>
          <a:xfrm>
            <a:off x="5608318" y="1415272"/>
            <a:ext cx="5614837" cy="3874237"/>
          </a:xfrm>
          <a:prstGeom prst="rect">
            <a:avLst/>
          </a:prstGeom>
          <a:ln w="12700">
            <a:miter lim="400000"/>
          </a:ln>
        </p:spPr>
      </p:pic>
      <p:sp>
        <p:nvSpPr>
          <p:cNvPr id="267" name="Title 1"/>
          <p:cNvSpPr txBox="1">
            <a:spLocks noGrp="1"/>
          </p:cNvSpPr>
          <p:nvPr>
            <p:ph type="title"/>
          </p:nvPr>
        </p:nvSpPr>
        <p:spPr>
          <a:xfrm>
            <a:off x="648929" y="629265"/>
            <a:ext cx="3505495" cy="1622323"/>
          </a:xfrm>
          <a:prstGeom prst="rect">
            <a:avLst/>
          </a:prstGeom>
        </p:spPr>
        <p:txBody>
          <a:bodyPr/>
          <a:lstStyle/>
          <a:p>
            <a:r>
              <a:t>Solicitation 17-599</a:t>
            </a:r>
          </a:p>
        </p:txBody>
      </p:sp>
      <p:sp>
        <p:nvSpPr>
          <p:cNvPr id="268" name="TextBox 6"/>
          <p:cNvSpPr txBox="1"/>
          <p:nvPr/>
        </p:nvSpPr>
        <p:spPr>
          <a:xfrm>
            <a:off x="648930" y="2438400"/>
            <a:ext cx="3505496" cy="3785419"/>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600"/>
              </a:spcBef>
              <a:defRPr sz="2000"/>
            </a:lvl1pPr>
          </a:lstStyle>
          <a:p>
            <a:r>
              <a:t>The PREM framework provides opportunities to all participants to contribute to some/all components of the PREM Pathway, focusing on different elements according to their research capacities.</a:t>
            </a:r>
          </a:p>
        </p:txBody>
      </p:sp>
      <p:grpSp>
        <p:nvGrpSpPr>
          <p:cNvPr id="7" name="Group 6"/>
          <p:cNvGrpSpPr/>
          <p:nvPr/>
        </p:nvGrpSpPr>
        <p:grpSpPr>
          <a:xfrm>
            <a:off x="0" y="6092248"/>
            <a:ext cx="12192000" cy="783859"/>
            <a:chOff x="0" y="6092248"/>
            <a:chExt cx="12192000" cy="783859"/>
          </a:xfrm>
        </p:grpSpPr>
        <p:sp>
          <p:nvSpPr>
            <p:cNvPr id="8" name="Rectangle 7">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24D966A-09F3-43FA-A071-DDAA4E106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10" name="Picture 9">
              <a:extLst>
                <a:ext uri="{FF2B5EF4-FFF2-40B4-BE49-F238E27FC236}">
                  <a16:creationId xmlns:a16="http://schemas.microsoft.com/office/drawing/2014/main" id="{7F0B3B7E-2274-4E9F-9F99-737578344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16"/>
          <p:cNvSpPr/>
          <p:nvPr/>
        </p:nvSpPr>
        <p:spPr>
          <a:xfrm>
            <a:off x="-1" y="0"/>
            <a:ext cx="4636010" cy="6858000"/>
          </a:xfrm>
          <a:prstGeom prst="rect">
            <a:avLst/>
          </a:prstGeom>
          <a:solidFill>
            <a:srgbClr val="3C6136"/>
          </a:solidFill>
          <a:ln w="12700">
            <a:miter lim="400000"/>
          </a:ln>
        </p:spPr>
        <p:txBody>
          <a:bodyPr lIns="45719" rIns="45719" anchor="ctr"/>
          <a:lstStyle/>
          <a:p>
            <a:pPr algn="ctr">
              <a:defRPr>
                <a:solidFill>
                  <a:srgbClr val="FFFFFF"/>
                </a:solidFill>
              </a:defRPr>
            </a:pPr>
            <a:endParaRPr/>
          </a:p>
        </p:txBody>
      </p:sp>
      <p:sp>
        <p:nvSpPr>
          <p:cNvPr id="271" name="Rounded Rectangle 9"/>
          <p:cNvSpPr/>
          <p:nvPr/>
        </p:nvSpPr>
        <p:spPr>
          <a:xfrm>
            <a:off x="484631" y="484631"/>
            <a:ext cx="3666746" cy="5739188"/>
          </a:xfrm>
          <a:prstGeom prst="roundRect">
            <a:avLst>
              <a:gd name="adj" fmla="val 0"/>
            </a:avLst>
          </a:prstGeom>
          <a:solidFill>
            <a:srgbClr val="FFFFFF"/>
          </a:solidFill>
          <a:ln>
            <a:solidFill>
              <a:srgbClr val="E7E6E6"/>
            </a:solidFill>
            <a:miter/>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272" name="Picture 4" descr="Picture 4"/>
          <p:cNvPicPr>
            <a:picLocks noChangeAspect="1"/>
          </p:cNvPicPr>
          <p:nvPr/>
        </p:nvPicPr>
        <p:blipFill>
          <a:blip r:embed="rId3">
            <a:extLst/>
          </a:blip>
          <a:stretch>
            <a:fillRect/>
          </a:stretch>
        </p:blipFill>
        <p:spPr>
          <a:xfrm>
            <a:off x="804672" y="903421"/>
            <a:ext cx="3026665" cy="2269998"/>
          </a:xfrm>
          <a:prstGeom prst="rect">
            <a:avLst/>
          </a:prstGeom>
          <a:ln w="12700">
            <a:miter lim="400000"/>
          </a:ln>
        </p:spPr>
      </p:pic>
      <p:pic>
        <p:nvPicPr>
          <p:cNvPr id="273" name="Picture 3" descr="Picture 3"/>
          <p:cNvPicPr>
            <a:picLocks noChangeAspect="1"/>
          </p:cNvPicPr>
          <p:nvPr/>
        </p:nvPicPr>
        <p:blipFill>
          <a:blip r:embed="rId4">
            <a:extLst/>
          </a:blip>
          <a:stretch>
            <a:fillRect/>
          </a:stretch>
        </p:blipFill>
        <p:spPr>
          <a:xfrm>
            <a:off x="804672" y="3674178"/>
            <a:ext cx="3026663" cy="2012731"/>
          </a:xfrm>
          <a:prstGeom prst="rect">
            <a:avLst/>
          </a:prstGeom>
          <a:ln w="12700">
            <a:miter lim="400000"/>
          </a:ln>
        </p:spPr>
      </p:pic>
      <p:sp>
        <p:nvSpPr>
          <p:cNvPr id="274" name="Title 1"/>
          <p:cNvSpPr txBox="1">
            <a:spLocks noGrp="1"/>
          </p:cNvSpPr>
          <p:nvPr>
            <p:ph type="title"/>
          </p:nvPr>
        </p:nvSpPr>
        <p:spPr>
          <a:xfrm>
            <a:off x="5116877" y="629265"/>
            <a:ext cx="6422851" cy="1676605"/>
          </a:xfrm>
          <a:prstGeom prst="rect">
            <a:avLst/>
          </a:prstGeom>
        </p:spPr>
        <p:txBody>
          <a:bodyPr/>
          <a:lstStyle>
            <a:lvl1pPr defTabSz="859536">
              <a:defRPr sz="3666"/>
            </a:lvl1pPr>
          </a:lstStyle>
          <a:p>
            <a:r>
              <a:t>Wide Range of Starting Research and Education Capacities</a:t>
            </a:r>
          </a:p>
        </p:txBody>
      </p:sp>
      <p:sp>
        <p:nvSpPr>
          <p:cNvPr id="275" name="Content Placeholder 2"/>
          <p:cNvSpPr txBox="1">
            <a:spLocks noGrp="1"/>
          </p:cNvSpPr>
          <p:nvPr>
            <p:ph type="body" sz="half" idx="1"/>
          </p:nvPr>
        </p:nvSpPr>
        <p:spPr>
          <a:xfrm>
            <a:off x="5116879" y="2847467"/>
            <a:ext cx="6422850" cy="2843464"/>
          </a:xfrm>
          <a:prstGeom prst="rect">
            <a:avLst/>
          </a:prstGeom>
        </p:spPr>
        <p:txBody>
          <a:bodyPr/>
          <a:lstStyle/>
          <a:p>
            <a:pPr marL="0" indent="0" defTabSz="896111">
              <a:spcBef>
                <a:spcPts val="900"/>
              </a:spcBef>
              <a:buSzTx/>
              <a:buNone/>
              <a:defRPr sz="1960"/>
            </a:pPr>
            <a:r>
              <a:rPr dirty="0"/>
              <a:t>Successful PREMs are site-specific can be designed within a variety of starting research and education capacities through:</a:t>
            </a:r>
            <a:endParaRPr lang="en-US" dirty="0"/>
          </a:p>
          <a:p>
            <a:pPr marL="0" indent="0" defTabSz="896111">
              <a:spcBef>
                <a:spcPts val="900"/>
              </a:spcBef>
              <a:buSzTx/>
              <a:buNone/>
              <a:defRPr sz="1960"/>
            </a:pPr>
            <a:endParaRPr dirty="0"/>
          </a:p>
          <a:p>
            <a:pPr marL="224027" indent="-224027" defTabSz="896111">
              <a:spcBef>
                <a:spcPts val="900"/>
              </a:spcBef>
              <a:defRPr sz="1960"/>
            </a:pPr>
            <a:r>
              <a:rPr dirty="0"/>
              <a:t>Identifying the </a:t>
            </a:r>
            <a:r>
              <a:rPr u="sng" dirty="0"/>
              <a:t>Starting Point </a:t>
            </a:r>
          </a:p>
          <a:p>
            <a:pPr marL="224027" indent="-224027" defTabSz="896111">
              <a:spcBef>
                <a:spcPts val="900"/>
              </a:spcBef>
              <a:defRPr sz="1960"/>
            </a:pPr>
            <a:r>
              <a:rPr dirty="0"/>
              <a:t>Designing an </a:t>
            </a:r>
            <a:r>
              <a:rPr u="sng" dirty="0"/>
              <a:t>End Point </a:t>
            </a:r>
            <a:r>
              <a:rPr dirty="0"/>
              <a:t>– </a:t>
            </a:r>
            <a:r>
              <a:rPr i="1" dirty="0"/>
              <a:t>both are conducive to evaluation</a:t>
            </a:r>
          </a:p>
          <a:p>
            <a:pPr marL="224027" indent="-224027" defTabSz="896111">
              <a:spcBef>
                <a:spcPts val="900"/>
              </a:spcBef>
              <a:defRPr sz="1960"/>
            </a:pPr>
            <a:r>
              <a:rPr dirty="0"/>
              <a:t>Anticipating the obstacles along the segment of the pathway they are tackling and proactively addressing them</a:t>
            </a:r>
          </a:p>
        </p:txBody>
      </p:sp>
      <p:sp>
        <p:nvSpPr>
          <p:cNvPr id="2" name="Rectangle 1"/>
          <p:cNvSpPr/>
          <p:nvPr/>
        </p:nvSpPr>
        <p:spPr>
          <a:xfrm>
            <a:off x="1929573" y="5686909"/>
            <a:ext cx="2061783" cy="261610"/>
          </a:xfrm>
          <a:prstGeom prst="rect">
            <a:avLst/>
          </a:prstGeom>
        </p:spPr>
        <p:txBody>
          <a:bodyPr wrap="none">
            <a:spAutoFit/>
          </a:bodyPr>
          <a:lstStyle/>
          <a:p>
            <a:r>
              <a:rPr lang="en-US" sz="1100" dirty="0"/>
              <a:t>Credit: CCAC North Library/Flickr</a:t>
            </a:r>
          </a:p>
        </p:txBody>
      </p:sp>
      <p:sp>
        <p:nvSpPr>
          <p:cNvPr id="3" name="Rectangle 2"/>
          <p:cNvSpPr/>
          <p:nvPr/>
        </p:nvSpPr>
        <p:spPr>
          <a:xfrm>
            <a:off x="2236026" y="3330599"/>
            <a:ext cx="1609736" cy="261610"/>
          </a:xfrm>
          <a:prstGeom prst="rect">
            <a:avLst/>
          </a:prstGeom>
        </p:spPr>
        <p:txBody>
          <a:bodyPr wrap="none">
            <a:spAutoFit/>
          </a:bodyPr>
          <a:lstStyle/>
          <a:p>
            <a:r>
              <a:rPr lang="en-US" sz="1100" dirty="0" err="1"/>
              <a:t>Credit:Hackshaven</a:t>
            </a:r>
            <a:r>
              <a:rPr lang="en-US" sz="1100" dirty="0"/>
              <a:t>/Flickr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p:cNvSpPr txBox="1">
            <a:spLocks noGrp="1"/>
          </p:cNvSpPr>
          <p:nvPr>
            <p:ph type="title"/>
          </p:nvPr>
        </p:nvSpPr>
        <p:spPr>
          <a:prstGeom prst="rect">
            <a:avLst/>
          </a:prstGeom>
        </p:spPr>
        <p:txBody>
          <a:bodyPr/>
          <a:lstStyle/>
          <a:p>
            <a:r>
              <a:rPr dirty="0"/>
              <a:t>Program Description</a:t>
            </a:r>
          </a:p>
        </p:txBody>
      </p:sp>
      <p:sp>
        <p:nvSpPr>
          <p:cNvPr id="280" name="Content Placeholder 2"/>
          <p:cNvSpPr txBox="1">
            <a:spLocks noGrp="1"/>
          </p:cNvSpPr>
          <p:nvPr>
            <p:ph type="body" idx="1"/>
          </p:nvPr>
        </p:nvSpPr>
        <p:spPr>
          <a:xfrm>
            <a:off x="838200" y="1686068"/>
            <a:ext cx="10515600" cy="3160252"/>
          </a:xfrm>
          <a:prstGeom prst="rect">
            <a:avLst/>
          </a:prstGeom>
        </p:spPr>
        <p:txBody>
          <a:bodyPr>
            <a:noAutofit/>
          </a:bodyPr>
          <a:lstStyle/>
          <a:p>
            <a:pPr>
              <a:defRPr sz="1600" b="1"/>
            </a:pPr>
            <a:r>
              <a:rPr sz="1800" dirty="0"/>
              <a:t>Engage in compelling scientific materials research</a:t>
            </a:r>
          </a:p>
          <a:p>
            <a:pPr>
              <a:defRPr sz="1600" b="1"/>
            </a:pPr>
            <a:r>
              <a:rPr sz="1800" dirty="0"/>
              <a:t>Promote increased diversity </a:t>
            </a:r>
            <a:r>
              <a:rPr sz="1800" b="0" dirty="0"/>
              <a:t>along the PREM pathway </a:t>
            </a:r>
            <a:endParaRPr lang="en-US" sz="1800" b="0" dirty="0"/>
          </a:p>
          <a:p>
            <a:pPr>
              <a:defRPr sz="1600" b="1"/>
            </a:pPr>
            <a:r>
              <a:rPr sz="1800" dirty="0"/>
              <a:t>Propose either existing or newly designed elements in the framework </a:t>
            </a:r>
            <a:r>
              <a:rPr sz="1800" b="0" u="sng" dirty="0"/>
              <a:t>at both partnering institutions:</a:t>
            </a:r>
          </a:p>
          <a:p>
            <a:pPr marL="685800" lvl="1" indent="-228600">
              <a:spcBef>
                <a:spcPts val="500"/>
              </a:spcBef>
              <a:defRPr sz="1600"/>
            </a:pPr>
            <a:r>
              <a:rPr sz="1600" dirty="0"/>
              <a:t>diversity efforts </a:t>
            </a:r>
            <a:endParaRPr sz="2400" dirty="0"/>
          </a:p>
          <a:p>
            <a:pPr marL="685800" lvl="1" indent="-228600">
              <a:spcBef>
                <a:spcPts val="500"/>
              </a:spcBef>
              <a:defRPr sz="1600"/>
            </a:pPr>
            <a:r>
              <a:rPr sz="1600" dirty="0"/>
              <a:t>research output in materials research</a:t>
            </a:r>
            <a:endParaRPr sz="2400" dirty="0"/>
          </a:p>
          <a:p>
            <a:pPr>
              <a:defRPr sz="1600" b="1"/>
            </a:pPr>
            <a:r>
              <a:rPr sz="1800" dirty="0"/>
              <a:t>Provide metrics: </a:t>
            </a:r>
            <a:r>
              <a:rPr sz="1800" b="0" dirty="0"/>
              <a:t>PREM partners should propose specific metrics under which the partnership will be evaluated.</a:t>
            </a:r>
          </a:p>
          <a:p>
            <a:pPr>
              <a:defRPr sz="1600" b="1"/>
            </a:pPr>
            <a:r>
              <a:rPr sz="1800" dirty="0"/>
              <a:t>Specify gains: </a:t>
            </a:r>
            <a:r>
              <a:rPr sz="1800" b="0" dirty="0"/>
              <a:t>Each partner must specify anticipated gains both in increased diversity and research output.</a:t>
            </a:r>
          </a:p>
          <a:p>
            <a:pPr>
              <a:defRPr sz="1600"/>
            </a:pPr>
            <a:r>
              <a:rPr sz="1800" dirty="0"/>
              <a:t> </a:t>
            </a:r>
            <a:r>
              <a:rPr sz="1800" b="1" dirty="0"/>
              <a:t>Establish reciprocity: </a:t>
            </a:r>
            <a:r>
              <a:rPr sz="1800" dirty="0"/>
              <a:t>Reciprocal faculty and student exchanges are a core component of the partnership.</a:t>
            </a:r>
          </a:p>
        </p:txBody>
      </p:sp>
      <p:pic>
        <p:nvPicPr>
          <p:cNvPr id="6" name="Picture 5"/>
          <p:cNvPicPr>
            <a:picLocks noChangeAspect="1"/>
          </p:cNvPicPr>
          <p:nvPr/>
        </p:nvPicPr>
        <p:blipFill>
          <a:blip r:embed="rId3"/>
          <a:stretch>
            <a:fillRect/>
          </a:stretch>
        </p:blipFill>
        <p:spPr>
          <a:xfrm>
            <a:off x="518160" y="5148030"/>
            <a:ext cx="11003280" cy="1709969"/>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Content Placeholder 6" descr="Content Placeholder 6"/>
          <p:cNvPicPr>
            <a:picLocks noChangeAspect="1"/>
          </p:cNvPicPr>
          <p:nvPr/>
        </p:nvPicPr>
        <p:blipFill>
          <a:blip r:embed="rId3">
            <a:extLst/>
          </a:blip>
          <a:srcRect l="16724" r="11637" b="3"/>
          <a:stretch>
            <a:fillRect/>
          </a:stretch>
        </p:blipFill>
        <p:spPr>
          <a:xfrm>
            <a:off x="7658150" y="166348"/>
            <a:ext cx="2673275" cy="3731573"/>
          </a:xfrm>
          <a:prstGeom prst="rect">
            <a:avLst/>
          </a:prstGeom>
          <a:ln w="12700">
            <a:miter lim="400000"/>
          </a:ln>
        </p:spPr>
      </p:pic>
      <p:pic>
        <p:nvPicPr>
          <p:cNvPr id="287" name="Picture 6" descr="Picture 6"/>
          <p:cNvPicPr>
            <a:picLocks noChangeAspect="1"/>
          </p:cNvPicPr>
          <p:nvPr/>
        </p:nvPicPr>
        <p:blipFill>
          <a:blip r:embed="rId4">
            <a:extLst/>
          </a:blip>
          <a:stretch>
            <a:fillRect/>
          </a:stretch>
        </p:blipFill>
        <p:spPr>
          <a:xfrm>
            <a:off x="7240119" y="3586515"/>
            <a:ext cx="3891395" cy="2370329"/>
          </a:xfrm>
          <a:prstGeom prst="rect">
            <a:avLst/>
          </a:prstGeom>
          <a:ln w="12700">
            <a:miter lim="400000"/>
          </a:ln>
        </p:spPr>
      </p:pic>
      <p:pic>
        <p:nvPicPr>
          <p:cNvPr id="289" name="Picture 4" descr="Picture 4"/>
          <p:cNvPicPr>
            <a:picLocks noChangeAspect="1"/>
          </p:cNvPicPr>
          <p:nvPr/>
        </p:nvPicPr>
        <p:blipFill>
          <a:blip r:embed="rId5">
            <a:extLst/>
          </a:blip>
          <a:stretch>
            <a:fillRect/>
          </a:stretch>
        </p:blipFill>
        <p:spPr>
          <a:xfrm>
            <a:off x="6052477" y="1201781"/>
            <a:ext cx="977813" cy="977813"/>
          </a:xfrm>
          <a:prstGeom prst="rect">
            <a:avLst/>
          </a:prstGeom>
          <a:ln w="12700">
            <a:miter lim="400000"/>
          </a:ln>
        </p:spPr>
      </p:pic>
      <p:sp>
        <p:nvSpPr>
          <p:cNvPr id="290"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rPr dirty="0"/>
              <a:t>P is for Partnership</a:t>
            </a:r>
          </a:p>
        </p:txBody>
      </p:sp>
      <p:sp>
        <p:nvSpPr>
          <p:cNvPr id="291" name="Rectangle 10"/>
          <p:cNvSpPr txBox="1"/>
          <p:nvPr/>
        </p:nvSpPr>
        <p:spPr>
          <a:xfrm>
            <a:off x="838200" y="2179594"/>
            <a:ext cx="4995793" cy="270150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107000"/>
              </a:lnSpc>
              <a:spcBef>
                <a:spcPts val="800"/>
              </a:spcBef>
              <a:defRPr>
                <a:latin typeface="Arial"/>
                <a:ea typeface="Arial"/>
                <a:cs typeface="Arial"/>
                <a:sym typeface="Arial"/>
              </a:defRPr>
            </a:pPr>
            <a:r>
              <a:rPr dirty="0">
                <a:latin typeface="+mn-ea"/>
              </a:rPr>
              <a:t>PREM partnerships present an opportunity for advancement </a:t>
            </a:r>
            <a:r>
              <a:rPr b="1" dirty="0">
                <a:latin typeface="+mn-ea"/>
              </a:rPr>
              <a:t>for both partners </a:t>
            </a:r>
            <a:r>
              <a:rPr dirty="0">
                <a:latin typeface="+mn-ea"/>
              </a:rPr>
              <a:t>in diversity and research capacity. In this section, the starting point </a:t>
            </a:r>
            <a:r>
              <a:rPr b="1" dirty="0">
                <a:latin typeface="+mn-ea"/>
              </a:rPr>
              <a:t>of each institution </a:t>
            </a:r>
            <a:r>
              <a:rPr dirty="0">
                <a:latin typeface="+mn-ea"/>
              </a:rPr>
              <a:t>must be described in terms of diversity and research capacity for all partners involved.</a:t>
            </a:r>
            <a:endParaRPr sz="2400" dirty="0">
              <a:latin typeface="+mn-ea"/>
            </a:endParaRPr>
          </a:p>
          <a:p>
            <a:pPr>
              <a:defRPr>
                <a:latin typeface="Arial"/>
                <a:ea typeface="Arial"/>
                <a:cs typeface="Arial"/>
                <a:sym typeface="Arial"/>
              </a:defRPr>
            </a:pPr>
            <a:endParaRPr lang="en-US" dirty="0">
              <a:latin typeface="+mn-ea"/>
            </a:endParaRPr>
          </a:p>
          <a:p>
            <a:pPr>
              <a:defRPr>
                <a:latin typeface="Arial"/>
                <a:ea typeface="Arial"/>
                <a:cs typeface="Arial"/>
                <a:sym typeface="Arial"/>
              </a:defRPr>
            </a:pPr>
            <a:r>
              <a:rPr dirty="0">
                <a:latin typeface="+mn-ea"/>
              </a:rPr>
              <a:t>The partnership context will be used as </a:t>
            </a:r>
            <a:r>
              <a:rPr b="1" dirty="0">
                <a:latin typeface="+mn-ea"/>
              </a:rPr>
              <a:t>the base line </a:t>
            </a:r>
            <a:r>
              <a:rPr dirty="0">
                <a:latin typeface="+mn-ea"/>
              </a:rPr>
              <a:t>in Project Assessment and Evaluation</a:t>
            </a:r>
            <a:r>
              <a:rPr lang="en-US" dirty="0">
                <a:latin typeface="+mn-ea"/>
              </a:rPr>
              <a:t>.</a:t>
            </a:r>
            <a:r>
              <a:rPr dirty="0">
                <a:latin typeface="+mn-ea"/>
              </a:rPr>
              <a:t> </a:t>
            </a:r>
          </a:p>
        </p:txBody>
      </p:sp>
      <p:sp>
        <p:nvSpPr>
          <p:cNvPr id="10" name="Rectangle 9"/>
          <p:cNvSpPr/>
          <p:nvPr/>
        </p:nvSpPr>
        <p:spPr>
          <a:xfrm>
            <a:off x="10645644" y="4240039"/>
            <a:ext cx="971741" cy="230832"/>
          </a:xfrm>
          <a:prstGeom prst="rect">
            <a:avLst/>
          </a:prstGeom>
        </p:spPr>
        <p:txBody>
          <a:bodyPr wrap="none">
            <a:spAutoFit/>
          </a:bodyPr>
          <a:lstStyle/>
          <a:p>
            <a:r>
              <a:rPr lang="en-US" sz="900"/>
              <a:t>Credit:Wikipedia</a:t>
            </a:r>
            <a:endParaRPr lang="en-US" sz="900" dirty="0"/>
          </a:p>
        </p:txBody>
      </p:sp>
      <p:grpSp>
        <p:nvGrpSpPr>
          <p:cNvPr id="11" name="Group 10"/>
          <p:cNvGrpSpPr/>
          <p:nvPr/>
        </p:nvGrpSpPr>
        <p:grpSpPr>
          <a:xfrm>
            <a:off x="0" y="6092248"/>
            <a:ext cx="12192000" cy="783859"/>
            <a:chOff x="0" y="6092248"/>
            <a:chExt cx="12192000" cy="783859"/>
          </a:xfrm>
        </p:grpSpPr>
        <p:sp>
          <p:nvSpPr>
            <p:cNvPr id="12" name="Rectangle 11">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24D966A-09F3-43FA-A071-DDAA4E106F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14" name="Picture 13">
              <a:extLst>
                <a:ext uri="{FF2B5EF4-FFF2-40B4-BE49-F238E27FC236}">
                  <a16:creationId xmlns:a16="http://schemas.microsoft.com/office/drawing/2014/main" id="{7F0B3B7E-2274-4E9F-9F99-7375783441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icture 3"/>
          <p:cNvPicPr>
            <a:picLocks noChangeAspect="1"/>
          </p:cNvPicPr>
          <p:nvPr/>
        </p:nvPicPr>
        <p:blipFill>
          <a:blip r:embed="rId2">
            <a:extLst/>
          </a:blip>
          <a:stretch>
            <a:fillRect/>
          </a:stretch>
        </p:blipFill>
        <p:spPr>
          <a:xfrm>
            <a:off x="7132319" y="775215"/>
            <a:ext cx="4686887" cy="2144316"/>
          </a:xfrm>
          <a:prstGeom prst="rect">
            <a:avLst/>
          </a:prstGeom>
          <a:ln w="12700">
            <a:miter lim="400000"/>
          </a:ln>
        </p:spPr>
      </p:pic>
      <p:pic>
        <p:nvPicPr>
          <p:cNvPr id="4" name="Picture 7" descr="Picture 7"/>
          <p:cNvPicPr>
            <a:picLocks noChangeAspect="1"/>
          </p:cNvPicPr>
          <p:nvPr/>
        </p:nvPicPr>
        <p:blipFill>
          <a:blip r:embed="rId3">
            <a:extLst/>
          </a:blip>
          <a:stretch>
            <a:fillRect/>
          </a:stretch>
        </p:blipFill>
        <p:spPr>
          <a:xfrm>
            <a:off x="7132318" y="2964086"/>
            <a:ext cx="4686887" cy="3236544"/>
          </a:xfrm>
          <a:prstGeom prst="rect">
            <a:avLst/>
          </a:prstGeom>
          <a:ln w="12700">
            <a:miter lim="400000"/>
          </a:ln>
        </p:spPr>
      </p:pic>
      <p:grpSp>
        <p:nvGrpSpPr>
          <p:cNvPr id="5" name="Group 4"/>
          <p:cNvGrpSpPr/>
          <p:nvPr/>
        </p:nvGrpSpPr>
        <p:grpSpPr>
          <a:xfrm>
            <a:off x="0" y="6092248"/>
            <a:ext cx="12192000" cy="783859"/>
            <a:chOff x="0" y="6092248"/>
            <a:chExt cx="12192000" cy="783859"/>
          </a:xfrm>
        </p:grpSpPr>
        <p:sp>
          <p:nvSpPr>
            <p:cNvPr id="6" name="Rectangle 5">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4D966A-09F3-43FA-A071-DDAA4E106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8" name="Picture 7">
              <a:extLst>
                <a:ext uri="{FF2B5EF4-FFF2-40B4-BE49-F238E27FC236}">
                  <a16:creationId xmlns:a16="http://schemas.microsoft.com/office/drawing/2014/main" id="{7F0B3B7E-2274-4E9F-9F99-737578344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
        <p:nvSpPr>
          <p:cNvPr id="2" name="Rectangle 1"/>
          <p:cNvSpPr/>
          <p:nvPr/>
        </p:nvSpPr>
        <p:spPr>
          <a:xfrm>
            <a:off x="10582969" y="3016799"/>
            <a:ext cx="1236236" cy="230832"/>
          </a:xfrm>
          <a:prstGeom prst="rect">
            <a:avLst/>
          </a:prstGeom>
        </p:spPr>
        <p:txBody>
          <a:bodyPr wrap="none">
            <a:spAutoFit/>
          </a:bodyPr>
          <a:lstStyle/>
          <a:p>
            <a:r>
              <a:rPr lang="en-US" sz="900" dirty="0" err="1"/>
              <a:t>Credit:Wikndley</a:t>
            </a:r>
            <a:r>
              <a:rPr lang="en-US" sz="900" dirty="0"/>
              <a:t>/Flickr</a:t>
            </a:r>
          </a:p>
        </p:txBody>
      </p:sp>
      <p:sp>
        <p:nvSpPr>
          <p:cNvPr id="9"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rPr dirty="0"/>
              <a:t>P is for Partnership</a:t>
            </a:r>
          </a:p>
        </p:txBody>
      </p:sp>
      <p:sp>
        <p:nvSpPr>
          <p:cNvPr id="10" name="Rectangle 12"/>
          <p:cNvSpPr txBox="1"/>
          <p:nvPr/>
        </p:nvSpPr>
        <p:spPr>
          <a:xfrm>
            <a:off x="838200" y="2010570"/>
            <a:ext cx="4872683" cy="266842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800"/>
              </a:spcBef>
              <a:defRPr>
                <a:latin typeface="Arial"/>
                <a:ea typeface="Arial"/>
                <a:cs typeface="Arial"/>
                <a:sym typeface="Arial"/>
              </a:defRPr>
            </a:lvl1pPr>
          </a:lstStyle>
          <a:p>
            <a:r>
              <a:rPr lang="en-US" dirty="0">
                <a:latin typeface="+mn-lt"/>
              </a:rPr>
              <a:t>T</a:t>
            </a:r>
            <a:r>
              <a:rPr dirty="0">
                <a:latin typeface="+mn-lt"/>
              </a:rPr>
              <a:t>he PREM pathway towards diversity </a:t>
            </a:r>
            <a:r>
              <a:rPr lang="en-US" dirty="0">
                <a:latin typeface="+mn-lt"/>
              </a:rPr>
              <a:t>needs to be </a:t>
            </a:r>
            <a:r>
              <a:rPr dirty="0">
                <a:latin typeface="+mn-lt"/>
              </a:rPr>
              <a:t>described</a:t>
            </a:r>
            <a:r>
              <a:rPr lang="en-US" dirty="0">
                <a:latin typeface="+mn-lt"/>
              </a:rPr>
              <a:t> </a:t>
            </a:r>
            <a:r>
              <a:rPr lang="en-US" i="1" dirty="0">
                <a:latin typeface="+mn-lt"/>
              </a:rPr>
              <a:t>for each partnership</a:t>
            </a:r>
            <a:r>
              <a:rPr lang="en-US" dirty="0">
                <a:latin typeface="+mn-lt"/>
              </a:rPr>
              <a:t>.</a:t>
            </a:r>
          </a:p>
          <a:p>
            <a:endParaRPr lang="en-US" dirty="0">
              <a:latin typeface="+mn-lt"/>
            </a:endParaRPr>
          </a:p>
          <a:p>
            <a:r>
              <a:rPr lang="en-US" dirty="0">
                <a:latin typeface="+mn-lt"/>
              </a:rPr>
              <a:t>A </a:t>
            </a:r>
            <a:r>
              <a:rPr dirty="0">
                <a:latin typeface="+mn-lt"/>
              </a:rPr>
              <a:t>clear and concise </a:t>
            </a:r>
            <a:r>
              <a:rPr i="1" dirty="0">
                <a:latin typeface="+mn-lt"/>
              </a:rPr>
              <a:t>vision</a:t>
            </a:r>
            <a:r>
              <a:rPr dirty="0">
                <a:latin typeface="+mn-lt"/>
              </a:rPr>
              <a:t> of the proposed partnership</a:t>
            </a:r>
            <a:r>
              <a:rPr lang="en-US" dirty="0">
                <a:latin typeface="+mn-lt"/>
              </a:rPr>
              <a:t> within </a:t>
            </a:r>
            <a:r>
              <a:rPr dirty="0">
                <a:latin typeface="+mn-lt"/>
              </a:rPr>
              <a:t>the framework, </a:t>
            </a:r>
            <a:r>
              <a:rPr lang="en-US" dirty="0">
                <a:latin typeface="+mn-lt"/>
              </a:rPr>
              <a:t>needs to be</a:t>
            </a:r>
            <a:r>
              <a:rPr dirty="0">
                <a:latin typeface="+mn-lt"/>
              </a:rPr>
              <a:t> provided by describing its </a:t>
            </a:r>
            <a:r>
              <a:rPr b="1" dirty="0">
                <a:latin typeface="+mn-lt"/>
              </a:rPr>
              <a:t>overall research and education goals, along with the diversity objectives.</a:t>
            </a:r>
          </a:p>
        </p:txBody>
      </p:sp>
    </p:spTree>
    <p:extLst>
      <p:ext uri="{BB962C8B-B14F-4D97-AF65-F5344CB8AC3E}">
        <p14:creationId xmlns:p14="http://schemas.microsoft.com/office/powerpoint/2010/main" val="14091513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E6C94-9CF8-4C0A-B16A-559234688EA1}"/>
              </a:ext>
            </a:extLst>
          </p:cNvPr>
          <p:cNvPicPr>
            <a:picLocks noChangeAspect="1"/>
          </p:cNvPicPr>
          <p:nvPr/>
        </p:nvPicPr>
        <p:blipFill>
          <a:blip r:embed="rId3"/>
          <a:stretch>
            <a:fillRect/>
          </a:stretch>
        </p:blipFill>
        <p:spPr>
          <a:xfrm>
            <a:off x="1772817" y="121749"/>
            <a:ext cx="8636843" cy="5967903"/>
          </a:xfrm>
          <a:prstGeom prst="rect">
            <a:avLst/>
          </a:prstGeom>
        </p:spPr>
      </p:pic>
      <p:grpSp>
        <p:nvGrpSpPr>
          <p:cNvPr id="6" name="Group 5">
            <a:extLst>
              <a:ext uri="{FF2B5EF4-FFF2-40B4-BE49-F238E27FC236}">
                <a16:creationId xmlns:a16="http://schemas.microsoft.com/office/drawing/2014/main" id="{0F33D33F-0F6B-44E1-AE7E-3156EEABA961}"/>
              </a:ext>
            </a:extLst>
          </p:cNvPr>
          <p:cNvGrpSpPr/>
          <p:nvPr/>
        </p:nvGrpSpPr>
        <p:grpSpPr>
          <a:xfrm>
            <a:off x="0" y="6092248"/>
            <a:ext cx="12192000" cy="783859"/>
            <a:chOff x="0" y="6092248"/>
            <a:chExt cx="12192000" cy="783859"/>
          </a:xfrm>
        </p:grpSpPr>
        <p:sp>
          <p:nvSpPr>
            <p:cNvPr id="7" name="Rectangle 6">
              <a:extLst>
                <a:ext uri="{FF2B5EF4-FFF2-40B4-BE49-F238E27FC236}">
                  <a16:creationId xmlns:a16="http://schemas.microsoft.com/office/drawing/2014/main" id="{D6E71474-DEDB-45C6-A5F3-14C04EB42F62}"/>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1A20BEB-024A-4F97-8431-F1EC7DCD7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9" name="Picture 8">
              <a:extLst>
                <a:ext uri="{FF2B5EF4-FFF2-40B4-BE49-F238E27FC236}">
                  <a16:creationId xmlns:a16="http://schemas.microsoft.com/office/drawing/2014/main" id="{F1DB5538-5F7F-4B6B-B64E-1F77D9E78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extLst>
      <p:ext uri="{BB962C8B-B14F-4D97-AF65-F5344CB8AC3E}">
        <p14:creationId xmlns:p14="http://schemas.microsoft.com/office/powerpoint/2010/main" val="14952499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ontent Placeholder 2"/>
          <p:cNvSpPr txBox="1">
            <a:spLocks noGrp="1"/>
          </p:cNvSpPr>
          <p:nvPr>
            <p:ph type="body" sz="half" idx="1"/>
          </p:nvPr>
        </p:nvSpPr>
        <p:spPr>
          <a:xfrm>
            <a:off x="838200" y="1934114"/>
            <a:ext cx="6874041" cy="3332707"/>
          </a:xfrm>
          <a:prstGeom prst="rect">
            <a:avLst/>
          </a:prstGeom>
        </p:spPr>
        <p:txBody>
          <a:bodyPr/>
          <a:lstStyle/>
          <a:p>
            <a:pPr>
              <a:lnSpc>
                <a:spcPct val="81000"/>
              </a:lnSpc>
              <a:defRPr sz="1600"/>
            </a:pPr>
            <a:r>
              <a:rPr dirty="0"/>
              <a:t>Contents</a:t>
            </a:r>
            <a:endParaRPr sz="2500" dirty="0"/>
          </a:p>
          <a:p>
            <a:pPr marL="685800" lvl="1" indent="-228600">
              <a:lnSpc>
                <a:spcPct val="81000"/>
              </a:lnSpc>
              <a:spcBef>
                <a:spcPts val="500"/>
              </a:spcBef>
              <a:defRPr sz="1400"/>
            </a:pPr>
            <a:r>
              <a:rPr dirty="0"/>
              <a:t>Program Context and Mission</a:t>
            </a:r>
            <a:endParaRPr sz="2200" dirty="0"/>
          </a:p>
          <a:p>
            <a:pPr marL="685800" lvl="1" indent="-228600">
              <a:lnSpc>
                <a:spcPct val="81000"/>
              </a:lnSpc>
              <a:spcBef>
                <a:spcPts val="500"/>
              </a:spcBef>
              <a:defRPr sz="1400"/>
            </a:pPr>
            <a:r>
              <a:rPr dirty="0"/>
              <a:t>Historic overview</a:t>
            </a:r>
            <a:endParaRPr sz="2200" dirty="0"/>
          </a:p>
          <a:p>
            <a:pPr marL="685800" lvl="1" indent="-228600">
              <a:lnSpc>
                <a:spcPct val="81000"/>
              </a:lnSpc>
              <a:spcBef>
                <a:spcPts val="500"/>
              </a:spcBef>
              <a:defRPr sz="1400"/>
            </a:pPr>
            <a:r>
              <a:rPr dirty="0"/>
              <a:t>Characteristics of this solicitation: </a:t>
            </a:r>
            <a:endParaRPr sz="2200" dirty="0"/>
          </a:p>
          <a:p>
            <a:pPr marL="1600200" lvl="3" indent="-228600">
              <a:lnSpc>
                <a:spcPct val="81000"/>
              </a:lnSpc>
              <a:spcBef>
                <a:spcPts val="500"/>
              </a:spcBef>
              <a:defRPr sz="1200"/>
            </a:pPr>
            <a:r>
              <a:rPr dirty="0"/>
              <a:t>Framework</a:t>
            </a:r>
            <a:endParaRPr sz="1600" dirty="0"/>
          </a:p>
          <a:p>
            <a:pPr marL="1600200" lvl="3" indent="-228600">
              <a:lnSpc>
                <a:spcPct val="81000"/>
              </a:lnSpc>
              <a:spcBef>
                <a:spcPts val="500"/>
              </a:spcBef>
              <a:defRPr sz="1200"/>
            </a:pPr>
            <a:r>
              <a:rPr dirty="0"/>
              <a:t>Pathway</a:t>
            </a:r>
            <a:endParaRPr sz="1600" dirty="0"/>
          </a:p>
          <a:p>
            <a:pPr marL="1600200" lvl="3" indent="-228600">
              <a:lnSpc>
                <a:spcPct val="81000"/>
              </a:lnSpc>
              <a:spcBef>
                <a:spcPts val="500"/>
              </a:spcBef>
              <a:defRPr sz="1200"/>
            </a:pPr>
            <a:r>
              <a:rPr dirty="0"/>
              <a:t>Elements of a PREM</a:t>
            </a:r>
            <a:endParaRPr sz="1600" dirty="0"/>
          </a:p>
          <a:p>
            <a:pPr marL="685800" lvl="1" indent="-228600">
              <a:lnSpc>
                <a:spcPct val="81000"/>
              </a:lnSpc>
              <a:spcBef>
                <a:spcPts val="500"/>
              </a:spcBef>
              <a:defRPr sz="1400"/>
            </a:pPr>
            <a:r>
              <a:rPr dirty="0"/>
              <a:t>Presentations by selected current PREM PIs</a:t>
            </a:r>
            <a:endParaRPr sz="2200" dirty="0"/>
          </a:p>
          <a:p>
            <a:pPr marL="685800" lvl="1" indent="-228600">
              <a:lnSpc>
                <a:spcPct val="81000"/>
              </a:lnSpc>
              <a:spcBef>
                <a:spcPts val="500"/>
              </a:spcBef>
              <a:defRPr sz="1400"/>
            </a:pPr>
            <a:r>
              <a:rPr dirty="0"/>
              <a:t>NSF expectations:</a:t>
            </a:r>
            <a:endParaRPr sz="2200" dirty="0"/>
          </a:p>
          <a:p>
            <a:pPr marL="1600200" lvl="3" indent="-228600">
              <a:lnSpc>
                <a:spcPct val="81000"/>
              </a:lnSpc>
              <a:spcBef>
                <a:spcPts val="500"/>
              </a:spcBef>
              <a:defRPr sz="1200"/>
            </a:pPr>
            <a:r>
              <a:rPr dirty="0"/>
              <a:t>Metrics of success</a:t>
            </a:r>
            <a:endParaRPr sz="1600" dirty="0"/>
          </a:p>
          <a:p>
            <a:pPr marL="685800" lvl="1" indent="-228600">
              <a:lnSpc>
                <a:spcPct val="81000"/>
              </a:lnSpc>
              <a:spcBef>
                <a:spcPts val="500"/>
              </a:spcBef>
              <a:defRPr sz="1400"/>
            </a:pPr>
            <a:r>
              <a:rPr dirty="0"/>
              <a:t>Contacts</a:t>
            </a:r>
            <a:endParaRPr sz="1600" dirty="0"/>
          </a:p>
          <a:p>
            <a:pPr>
              <a:lnSpc>
                <a:spcPct val="81000"/>
              </a:lnSpc>
              <a:defRPr sz="1600"/>
            </a:pPr>
            <a:r>
              <a:rPr dirty="0"/>
              <a:t>Follow up: (off-line) Q&amp;A</a:t>
            </a:r>
          </a:p>
        </p:txBody>
      </p:sp>
      <p:pic>
        <p:nvPicPr>
          <p:cNvPr id="124" name="Picture 3" descr="Picture 3"/>
          <p:cNvPicPr>
            <a:picLocks noChangeAspect="1"/>
          </p:cNvPicPr>
          <p:nvPr/>
        </p:nvPicPr>
        <p:blipFill>
          <a:blip r:embed="rId3">
            <a:extLst/>
          </a:blip>
          <a:stretch>
            <a:fillRect/>
          </a:stretch>
        </p:blipFill>
        <p:spPr>
          <a:xfrm>
            <a:off x="6586440" y="2076354"/>
            <a:ext cx="4572339" cy="3048226"/>
          </a:xfrm>
          <a:prstGeom prst="rect">
            <a:avLst/>
          </a:prstGeom>
          <a:ln w="12700">
            <a:miter lim="400000"/>
          </a:ln>
        </p:spPr>
      </p:pic>
      <p:sp>
        <p:nvSpPr>
          <p:cNvPr id="125" name="Title 6"/>
          <p:cNvSpPr txBox="1">
            <a:spLocks noGrp="1"/>
          </p:cNvSpPr>
          <p:nvPr>
            <p:ph type="title"/>
          </p:nvPr>
        </p:nvSpPr>
        <p:spPr>
          <a:prstGeom prst="rect">
            <a:avLst/>
          </a:prstGeom>
        </p:spPr>
        <p:txBody>
          <a:bodyPr/>
          <a:lstStyle/>
          <a:p>
            <a:r>
              <a:rPr dirty="0"/>
              <a:t>Description</a:t>
            </a:r>
          </a:p>
        </p:txBody>
      </p:sp>
      <p:grpSp>
        <p:nvGrpSpPr>
          <p:cNvPr id="3" name="Group 2"/>
          <p:cNvGrpSpPr/>
          <p:nvPr/>
        </p:nvGrpSpPr>
        <p:grpSpPr>
          <a:xfrm>
            <a:off x="0" y="6092248"/>
            <a:ext cx="12192000" cy="783859"/>
            <a:chOff x="0" y="6092248"/>
            <a:chExt cx="12192000" cy="783859"/>
          </a:xfrm>
        </p:grpSpPr>
        <p:sp>
          <p:nvSpPr>
            <p:cNvPr id="7" name="Rectangle 6">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24D966A-09F3-43FA-A071-DDAA4E106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9" name="Picture 8">
              <a:extLst>
                <a:ext uri="{FF2B5EF4-FFF2-40B4-BE49-F238E27FC236}">
                  <a16:creationId xmlns:a16="http://schemas.microsoft.com/office/drawing/2014/main" id="{7F0B3B7E-2274-4E9F-9F99-737578344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94E95-F39B-4CE0-8663-481C497F88C7}"/>
              </a:ext>
            </a:extLst>
          </p:cNvPr>
          <p:cNvSpPr>
            <a:spLocks noGrp="1"/>
          </p:cNvSpPr>
          <p:nvPr>
            <p:ph type="body" idx="1"/>
          </p:nvPr>
        </p:nvSpPr>
        <p:spPr>
          <a:xfrm>
            <a:off x="2147888" y="3657386"/>
            <a:ext cx="7886700" cy="970586"/>
          </a:xfrm>
        </p:spPr>
        <p:txBody>
          <a:bodyPr>
            <a:noAutofit/>
          </a:bodyPr>
          <a:lstStyle/>
          <a:p>
            <a:r>
              <a:rPr lang="en-US" sz="3200" dirty="0"/>
              <a:t>The PREM Pathway maps the evolution of diversity efforts. </a:t>
            </a:r>
          </a:p>
          <a:p>
            <a:r>
              <a:rPr lang="en-US" sz="3200" dirty="0"/>
              <a:t>Each Partnership context is defined by an initial point along the Pathway.</a:t>
            </a:r>
          </a:p>
        </p:txBody>
      </p:sp>
      <p:pic>
        <p:nvPicPr>
          <p:cNvPr id="5" name="Picture 4">
            <a:extLst>
              <a:ext uri="{FF2B5EF4-FFF2-40B4-BE49-F238E27FC236}">
                <a16:creationId xmlns:a16="http://schemas.microsoft.com/office/drawing/2014/main" id="{40364177-033E-4A3E-809A-1F199C9200D2}"/>
              </a:ext>
            </a:extLst>
          </p:cNvPr>
          <p:cNvPicPr>
            <a:picLocks noChangeAspect="1"/>
          </p:cNvPicPr>
          <p:nvPr/>
        </p:nvPicPr>
        <p:blipFill>
          <a:blip r:embed="rId2"/>
          <a:stretch>
            <a:fillRect/>
          </a:stretch>
        </p:blipFill>
        <p:spPr>
          <a:xfrm>
            <a:off x="1742974" y="976470"/>
            <a:ext cx="8925026" cy="2680916"/>
          </a:xfrm>
          <a:prstGeom prst="rect">
            <a:avLst/>
          </a:prstGeom>
        </p:spPr>
      </p:pic>
      <p:grpSp>
        <p:nvGrpSpPr>
          <p:cNvPr id="4" name="Group 3">
            <a:extLst>
              <a:ext uri="{FF2B5EF4-FFF2-40B4-BE49-F238E27FC236}">
                <a16:creationId xmlns:a16="http://schemas.microsoft.com/office/drawing/2014/main" id="{03414023-B98D-4579-AADD-A353AF5F4ED2}"/>
              </a:ext>
            </a:extLst>
          </p:cNvPr>
          <p:cNvGrpSpPr/>
          <p:nvPr/>
        </p:nvGrpSpPr>
        <p:grpSpPr>
          <a:xfrm>
            <a:off x="0" y="6092248"/>
            <a:ext cx="12192000" cy="783859"/>
            <a:chOff x="0" y="6092248"/>
            <a:chExt cx="12192000" cy="783859"/>
          </a:xfrm>
        </p:grpSpPr>
        <p:sp>
          <p:nvSpPr>
            <p:cNvPr id="6" name="Rectangle 5">
              <a:extLst>
                <a:ext uri="{FF2B5EF4-FFF2-40B4-BE49-F238E27FC236}">
                  <a16:creationId xmlns:a16="http://schemas.microsoft.com/office/drawing/2014/main" id="{950AC769-9A1D-43BC-A821-E98EF70C5ECE}"/>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DA03205-5EF9-4DB8-8F1B-25876DDED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8" name="Picture 7">
              <a:extLst>
                <a:ext uri="{FF2B5EF4-FFF2-40B4-BE49-F238E27FC236}">
                  <a16:creationId xmlns:a16="http://schemas.microsoft.com/office/drawing/2014/main" id="{8195C75B-CE6D-4C41-B2A4-5CECED6765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extLst>
      <p:ext uri="{BB962C8B-B14F-4D97-AF65-F5344CB8AC3E}">
        <p14:creationId xmlns:p14="http://schemas.microsoft.com/office/powerpoint/2010/main" val="39937012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D187-0D02-46DE-B8F9-FE37B6D62D4A}"/>
              </a:ext>
            </a:extLst>
          </p:cNvPr>
          <p:cNvSpPr>
            <a:spLocks noGrp="1"/>
          </p:cNvSpPr>
          <p:nvPr>
            <p:ph type="title"/>
          </p:nvPr>
        </p:nvSpPr>
        <p:spPr>
          <a:xfrm>
            <a:off x="2147888" y="1115866"/>
            <a:ext cx="7886700" cy="440074"/>
          </a:xfrm>
        </p:spPr>
        <p:txBody>
          <a:bodyPr>
            <a:noAutofit/>
          </a:bodyPr>
          <a:lstStyle/>
          <a:p>
            <a:r>
              <a:rPr lang="en-US" sz="4000" dirty="0"/>
              <a:t>The Partnership</a:t>
            </a:r>
          </a:p>
        </p:txBody>
      </p:sp>
      <p:sp>
        <p:nvSpPr>
          <p:cNvPr id="3" name="Text Placeholder 2">
            <a:extLst>
              <a:ext uri="{FF2B5EF4-FFF2-40B4-BE49-F238E27FC236}">
                <a16:creationId xmlns:a16="http://schemas.microsoft.com/office/drawing/2014/main" id="{2C294E95-F39B-4CE0-8663-481C497F88C7}"/>
              </a:ext>
            </a:extLst>
          </p:cNvPr>
          <p:cNvSpPr>
            <a:spLocks noGrp="1"/>
          </p:cNvSpPr>
          <p:nvPr>
            <p:ph type="body" idx="1"/>
          </p:nvPr>
        </p:nvSpPr>
        <p:spPr>
          <a:xfrm>
            <a:off x="2147888" y="4288591"/>
            <a:ext cx="7886700" cy="1275281"/>
          </a:xfrm>
        </p:spPr>
        <p:txBody>
          <a:bodyPr>
            <a:normAutofit/>
          </a:bodyPr>
          <a:lstStyle/>
          <a:p>
            <a:r>
              <a:rPr lang="en-US" sz="3200" dirty="0"/>
              <a:t>The Partnership is formed by MSI and DMR Centers and Facilities. </a:t>
            </a:r>
          </a:p>
        </p:txBody>
      </p:sp>
      <p:pic>
        <p:nvPicPr>
          <p:cNvPr id="5" name="Picture 4">
            <a:extLst>
              <a:ext uri="{FF2B5EF4-FFF2-40B4-BE49-F238E27FC236}">
                <a16:creationId xmlns:a16="http://schemas.microsoft.com/office/drawing/2014/main" id="{49ACE343-F3F7-42FD-A0BC-A6BF1556E093}"/>
              </a:ext>
            </a:extLst>
          </p:cNvPr>
          <p:cNvPicPr>
            <a:picLocks noChangeAspect="1"/>
          </p:cNvPicPr>
          <p:nvPr/>
        </p:nvPicPr>
        <p:blipFill>
          <a:blip r:embed="rId2"/>
          <a:stretch>
            <a:fillRect/>
          </a:stretch>
        </p:blipFill>
        <p:spPr>
          <a:xfrm>
            <a:off x="2710102" y="1627027"/>
            <a:ext cx="6447619" cy="2590476"/>
          </a:xfrm>
          <a:prstGeom prst="rect">
            <a:avLst/>
          </a:prstGeom>
        </p:spPr>
      </p:pic>
      <p:pic>
        <p:nvPicPr>
          <p:cNvPr id="4" name="Picture 3">
            <a:extLst>
              <a:ext uri="{FF2B5EF4-FFF2-40B4-BE49-F238E27FC236}">
                <a16:creationId xmlns:a16="http://schemas.microsoft.com/office/drawing/2014/main" id="{5061946F-B0EA-48D7-A298-1A9495395AF6}"/>
              </a:ext>
            </a:extLst>
          </p:cNvPr>
          <p:cNvPicPr>
            <a:picLocks noChangeAspect="1"/>
          </p:cNvPicPr>
          <p:nvPr/>
        </p:nvPicPr>
        <p:blipFill>
          <a:blip r:embed="rId3"/>
          <a:stretch>
            <a:fillRect/>
          </a:stretch>
        </p:blipFill>
        <p:spPr>
          <a:xfrm>
            <a:off x="-4762" y="6071616"/>
            <a:ext cx="12192000" cy="786384"/>
          </a:xfrm>
          <a:prstGeom prst="rect">
            <a:avLst/>
          </a:prstGeom>
        </p:spPr>
      </p:pic>
    </p:spTree>
    <p:extLst>
      <p:ext uri="{BB962C8B-B14F-4D97-AF65-F5344CB8AC3E}">
        <p14:creationId xmlns:p14="http://schemas.microsoft.com/office/powerpoint/2010/main" val="10638808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D187-0D02-46DE-B8F9-FE37B6D62D4A}"/>
              </a:ext>
            </a:extLst>
          </p:cNvPr>
          <p:cNvSpPr>
            <a:spLocks noGrp="1"/>
          </p:cNvSpPr>
          <p:nvPr>
            <p:ph type="title"/>
          </p:nvPr>
        </p:nvSpPr>
        <p:spPr>
          <a:xfrm>
            <a:off x="2147888" y="1641646"/>
            <a:ext cx="7886700" cy="440074"/>
          </a:xfrm>
        </p:spPr>
        <p:txBody>
          <a:bodyPr>
            <a:noAutofit/>
          </a:bodyPr>
          <a:lstStyle/>
          <a:p>
            <a:r>
              <a:rPr lang="en-US" sz="4000" dirty="0"/>
              <a:t>The Elements</a:t>
            </a:r>
          </a:p>
        </p:txBody>
      </p:sp>
      <p:sp>
        <p:nvSpPr>
          <p:cNvPr id="3" name="Text Placeholder 2">
            <a:extLst>
              <a:ext uri="{FF2B5EF4-FFF2-40B4-BE49-F238E27FC236}">
                <a16:creationId xmlns:a16="http://schemas.microsoft.com/office/drawing/2014/main" id="{2C294E95-F39B-4CE0-8663-481C497F88C7}"/>
              </a:ext>
            </a:extLst>
          </p:cNvPr>
          <p:cNvSpPr>
            <a:spLocks noGrp="1"/>
          </p:cNvSpPr>
          <p:nvPr>
            <p:ph type="body" idx="1"/>
          </p:nvPr>
        </p:nvSpPr>
        <p:spPr>
          <a:xfrm>
            <a:off x="2147888" y="4294960"/>
            <a:ext cx="7886700" cy="1662490"/>
          </a:xfrm>
        </p:spPr>
        <p:txBody>
          <a:bodyPr>
            <a:normAutofit/>
          </a:bodyPr>
          <a:lstStyle/>
          <a:p>
            <a:r>
              <a:rPr lang="en-US" sz="3200" dirty="0"/>
              <a:t>The Partnership designs adequate research and education Elements to propel participants through the Pathway.</a:t>
            </a:r>
          </a:p>
        </p:txBody>
      </p:sp>
      <p:pic>
        <p:nvPicPr>
          <p:cNvPr id="6" name="Picture 5">
            <a:extLst>
              <a:ext uri="{FF2B5EF4-FFF2-40B4-BE49-F238E27FC236}">
                <a16:creationId xmlns:a16="http://schemas.microsoft.com/office/drawing/2014/main" id="{B2934A7A-0EE3-4F33-93FA-DF57B95BE9AF}"/>
              </a:ext>
            </a:extLst>
          </p:cNvPr>
          <p:cNvPicPr>
            <a:picLocks noChangeAspect="1"/>
          </p:cNvPicPr>
          <p:nvPr/>
        </p:nvPicPr>
        <p:blipFill>
          <a:blip r:embed="rId2"/>
          <a:stretch>
            <a:fillRect/>
          </a:stretch>
        </p:blipFill>
        <p:spPr>
          <a:xfrm>
            <a:off x="1842903" y="2604879"/>
            <a:ext cx="8560693" cy="1443162"/>
          </a:xfrm>
          <a:prstGeom prst="rect">
            <a:avLst/>
          </a:prstGeom>
        </p:spPr>
      </p:pic>
      <p:grpSp>
        <p:nvGrpSpPr>
          <p:cNvPr id="5" name="Group 4">
            <a:extLst>
              <a:ext uri="{FF2B5EF4-FFF2-40B4-BE49-F238E27FC236}">
                <a16:creationId xmlns:a16="http://schemas.microsoft.com/office/drawing/2014/main" id="{A9FBE12F-C5A4-45A9-93C5-36B44CCA8B50}"/>
              </a:ext>
            </a:extLst>
          </p:cNvPr>
          <p:cNvGrpSpPr/>
          <p:nvPr/>
        </p:nvGrpSpPr>
        <p:grpSpPr>
          <a:xfrm>
            <a:off x="0" y="6092248"/>
            <a:ext cx="12192000" cy="783859"/>
            <a:chOff x="0" y="6092248"/>
            <a:chExt cx="12192000" cy="783859"/>
          </a:xfrm>
        </p:grpSpPr>
        <p:sp>
          <p:nvSpPr>
            <p:cNvPr id="7" name="Rectangle 6">
              <a:extLst>
                <a:ext uri="{FF2B5EF4-FFF2-40B4-BE49-F238E27FC236}">
                  <a16:creationId xmlns:a16="http://schemas.microsoft.com/office/drawing/2014/main" id="{C06FFB91-3D12-4B77-B20D-D6B40AA67324}"/>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CA0BA28-834C-41ED-BE97-33C585D04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9" name="Picture 8">
              <a:extLst>
                <a:ext uri="{FF2B5EF4-FFF2-40B4-BE49-F238E27FC236}">
                  <a16:creationId xmlns:a16="http://schemas.microsoft.com/office/drawing/2014/main" id="{E8B0CF7E-AB7A-429D-BD63-D85B9B2A1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extLst>
      <p:ext uri="{BB962C8B-B14F-4D97-AF65-F5344CB8AC3E}">
        <p14:creationId xmlns:p14="http://schemas.microsoft.com/office/powerpoint/2010/main" val="14529802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64999"/>
          </a:srgbClr>
        </a:solidFill>
        <a:effectLst/>
      </p:bgPr>
    </p:bg>
    <p:spTree>
      <p:nvGrpSpPr>
        <p:cNvPr id="1" name=""/>
        <p:cNvGrpSpPr/>
        <p:nvPr/>
      </p:nvGrpSpPr>
      <p:grpSpPr>
        <a:xfrm>
          <a:off x="0" y="0"/>
          <a:ext cx="0" cy="0"/>
          <a:chOff x="0" y="0"/>
          <a:chExt cx="0" cy="0"/>
        </a:xfrm>
      </p:grpSpPr>
      <p:pic>
        <p:nvPicPr>
          <p:cNvPr id="296" name="Picture 8" descr="Picture 8"/>
          <p:cNvPicPr>
            <a:picLocks noChangeAspect="1"/>
          </p:cNvPicPr>
          <p:nvPr/>
        </p:nvPicPr>
        <p:blipFill>
          <a:blip r:embed="rId3">
            <a:extLst/>
          </a:blip>
          <a:srcRect t="10504" b="4910"/>
          <a:stretch>
            <a:fillRect/>
          </a:stretch>
        </p:blipFill>
        <p:spPr>
          <a:xfrm>
            <a:off x="19" y="9"/>
            <a:ext cx="12191981" cy="6857991"/>
          </a:xfrm>
          <a:prstGeom prst="rect">
            <a:avLst/>
          </a:prstGeom>
          <a:ln w="12700">
            <a:miter lim="400000"/>
          </a:ln>
          <a:effectLst>
            <a:outerShdw blurRad="50800" dist="50800" dir="5400000" rotWithShape="0">
              <a:srgbClr val="000000">
                <a:alpha val="97000"/>
              </a:srgbClr>
            </a:outerShdw>
          </a:effectLst>
        </p:spPr>
      </p:pic>
      <p:sp>
        <p:nvSpPr>
          <p:cNvPr id="297" name="Rectangle 13"/>
          <p:cNvSpPr/>
          <p:nvPr/>
        </p:nvSpPr>
        <p:spPr>
          <a:xfrm>
            <a:off x="336883" y="321175"/>
            <a:ext cx="5735592" cy="5896745"/>
          </a:xfrm>
          <a:prstGeom prst="rect">
            <a:avLst/>
          </a:prstGeom>
          <a:solidFill>
            <a:srgbClr val="FFFFFF">
              <a:alpha val="90000"/>
            </a:srgbClr>
          </a:solidFill>
          <a:ln w="127000" cap="sq">
            <a:solidFill>
              <a:srgbClr val="FFFFFF"/>
            </a:solidFill>
            <a:miter/>
          </a:ln>
        </p:spPr>
        <p:txBody>
          <a:bodyPr lIns="45719" rIns="45719" anchor="ctr"/>
          <a:lstStyle/>
          <a:p>
            <a:pPr algn="ctr">
              <a:defRPr>
                <a:solidFill>
                  <a:srgbClr val="FFFFFF"/>
                </a:solidFill>
              </a:defRPr>
            </a:pPr>
            <a:endParaRPr/>
          </a:p>
        </p:txBody>
      </p:sp>
      <p:sp>
        <p:nvSpPr>
          <p:cNvPr id="298" name="Content Placeholder 2"/>
          <p:cNvSpPr txBox="1">
            <a:spLocks noGrp="1"/>
          </p:cNvSpPr>
          <p:nvPr>
            <p:ph type="body" sz="half" idx="1"/>
          </p:nvPr>
        </p:nvSpPr>
        <p:spPr>
          <a:xfrm>
            <a:off x="580580" y="1869705"/>
            <a:ext cx="5235492" cy="4073895"/>
          </a:xfrm>
          <a:prstGeom prst="rect">
            <a:avLst/>
          </a:prstGeom>
        </p:spPr>
        <p:txBody>
          <a:bodyPr>
            <a:normAutofit lnSpcReduction="10000"/>
          </a:bodyPr>
          <a:lstStyle/>
          <a:p>
            <a:pPr marL="0" indent="0">
              <a:lnSpc>
                <a:spcPct val="81000"/>
              </a:lnSpc>
              <a:buSzTx/>
              <a:buNone/>
              <a:defRPr sz="1400"/>
            </a:pPr>
            <a:r>
              <a:rPr sz="1800" dirty="0"/>
              <a:t>Colleges and universities eligible to participate in this activity must be accredited and award degrees in materials-related disciplines and belong to, at least, one of the following classifications as Minority Serving Institutions (MSI):</a:t>
            </a:r>
            <a:endParaRPr lang="en-US" sz="1800" dirty="0"/>
          </a:p>
          <a:p>
            <a:pPr marL="0" indent="0">
              <a:lnSpc>
                <a:spcPct val="81000"/>
              </a:lnSpc>
              <a:buSzTx/>
              <a:buNone/>
              <a:defRPr sz="1400"/>
            </a:pPr>
            <a:endParaRPr sz="1800" dirty="0"/>
          </a:p>
          <a:p>
            <a:pPr marL="0" indent="0">
              <a:lnSpc>
                <a:spcPct val="81000"/>
              </a:lnSpc>
              <a:buSzTx/>
              <a:buNone/>
              <a:defRPr sz="1400"/>
            </a:pPr>
            <a:r>
              <a:rPr sz="1800" dirty="0"/>
              <a:t>1.       Alaska Native Serving Institutions (ANSI) </a:t>
            </a:r>
          </a:p>
          <a:p>
            <a:pPr marL="0" indent="0">
              <a:lnSpc>
                <a:spcPct val="81000"/>
              </a:lnSpc>
              <a:buSzTx/>
              <a:buNone/>
              <a:defRPr sz="1400"/>
            </a:pPr>
            <a:r>
              <a:rPr sz="1800" dirty="0"/>
              <a:t>2.       Hispanic Serving Institutions (HSI) </a:t>
            </a:r>
          </a:p>
          <a:p>
            <a:pPr marL="0" indent="0">
              <a:lnSpc>
                <a:spcPct val="81000"/>
              </a:lnSpc>
              <a:buSzTx/>
              <a:buNone/>
              <a:defRPr sz="1400"/>
            </a:pPr>
            <a:r>
              <a:rPr sz="1800" dirty="0"/>
              <a:t>3.       Historically Black Colleges and Universities (HBCU) </a:t>
            </a:r>
          </a:p>
          <a:p>
            <a:pPr marL="0" indent="0">
              <a:lnSpc>
                <a:spcPct val="81000"/>
              </a:lnSpc>
              <a:buSzTx/>
              <a:buNone/>
              <a:defRPr sz="1400"/>
            </a:pPr>
            <a:r>
              <a:rPr sz="1800" dirty="0"/>
              <a:t>4.      Native Hawaiian Serving Institutions (NHSI) </a:t>
            </a:r>
          </a:p>
          <a:p>
            <a:pPr marL="0" indent="0">
              <a:lnSpc>
                <a:spcPct val="81000"/>
              </a:lnSpc>
              <a:buSzTx/>
              <a:buNone/>
              <a:defRPr sz="1400"/>
            </a:pPr>
            <a:r>
              <a:rPr sz="1800" dirty="0"/>
              <a:t>5.       Native American-serving, </a:t>
            </a:r>
            <a:r>
              <a:rPr sz="1800" b="1" dirty="0"/>
              <a:t>non-Tribal Institutions </a:t>
            </a:r>
            <a:r>
              <a:rPr sz="1800" dirty="0"/>
              <a:t>and </a:t>
            </a:r>
            <a:r>
              <a:rPr sz="1800" b="1" dirty="0"/>
              <a:t>Tribal Colleges and Universities </a:t>
            </a:r>
            <a:r>
              <a:rPr sz="1800" dirty="0"/>
              <a:t>(TCU) </a:t>
            </a:r>
          </a:p>
          <a:p>
            <a:pPr marL="0" indent="0">
              <a:lnSpc>
                <a:spcPct val="81000"/>
              </a:lnSpc>
              <a:buSzTx/>
              <a:buNone/>
              <a:defRPr sz="1400"/>
            </a:pPr>
            <a:r>
              <a:rPr sz="1800" dirty="0"/>
              <a:t>6.      Other Minority Serving Institutions (MSI)</a:t>
            </a:r>
          </a:p>
          <a:p>
            <a:pPr marL="0">
              <a:lnSpc>
                <a:spcPct val="81000"/>
              </a:lnSpc>
              <a:defRPr sz="1400"/>
            </a:pPr>
            <a:endParaRPr sz="1800" dirty="0"/>
          </a:p>
        </p:txBody>
      </p:sp>
      <p:sp>
        <p:nvSpPr>
          <p:cNvPr id="299" name="Title 1"/>
          <p:cNvSpPr txBox="1"/>
          <p:nvPr/>
        </p:nvSpPr>
        <p:spPr>
          <a:xfrm>
            <a:off x="594804" y="640263"/>
            <a:ext cx="5221268" cy="137350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defTabSz="905255">
              <a:lnSpc>
                <a:spcPct val="90000"/>
              </a:lnSpc>
              <a:spcBef>
                <a:spcPts val="500"/>
              </a:spcBef>
              <a:defRPr sz="4356">
                <a:latin typeface="Calibri Light"/>
                <a:ea typeface="Calibri Light"/>
                <a:cs typeface="Calibri Light"/>
                <a:sym typeface="Calibri Light"/>
              </a:defRPr>
            </a:lvl1pPr>
          </a:lstStyle>
          <a:p>
            <a:r>
              <a:rPr dirty="0"/>
              <a:t>Who May Participate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Content Placeholder 2"/>
          <p:cNvSpPr txBox="1">
            <a:spLocks noGrp="1"/>
          </p:cNvSpPr>
          <p:nvPr>
            <p:ph type="body" sz="half" idx="1"/>
          </p:nvPr>
        </p:nvSpPr>
        <p:spPr>
          <a:xfrm>
            <a:off x="990600" y="1736506"/>
            <a:ext cx="5913634" cy="3994553"/>
          </a:xfrm>
          <a:prstGeom prst="rect">
            <a:avLst/>
          </a:prstGeom>
        </p:spPr>
        <p:txBody>
          <a:bodyPr/>
          <a:lstStyle/>
          <a:p>
            <a:pPr marL="0" indent="0">
              <a:buSzTx/>
              <a:buNone/>
              <a:defRPr sz="1600"/>
            </a:pPr>
            <a:r>
              <a:rPr dirty="0"/>
              <a:t>DMR-supported centers and facilities:</a:t>
            </a:r>
          </a:p>
          <a:p>
            <a:pPr marL="0" indent="0">
              <a:buSzTx/>
              <a:buNone/>
              <a:defRPr sz="1400"/>
            </a:pPr>
            <a:endParaRPr dirty="0"/>
          </a:p>
          <a:p>
            <a:pPr marL="0" indent="0">
              <a:buSzTx/>
              <a:buNone/>
              <a:defRPr sz="1400"/>
            </a:pPr>
            <a:r>
              <a:rPr dirty="0"/>
              <a:t>1.      Materials Research Science and Engineering Centers (MRSEC).  </a:t>
            </a:r>
            <a:r>
              <a:rPr u="sng" dirty="0">
                <a:solidFill>
                  <a:srgbClr val="0563C1"/>
                </a:solidFill>
                <a:uFill>
                  <a:solidFill>
                    <a:srgbClr val="0563C1"/>
                  </a:solidFill>
                </a:uFill>
                <a:hlinkClick r:id="rId3"/>
              </a:rPr>
              <a:t>https://mrsec.org</a:t>
            </a:r>
            <a:r>
              <a:rPr dirty="0"/>
              <a:t> </a:t>
            </a:r>
            <a:endParaRPr lang="en-US" dirty="0"/>
          </a:p>
          <a:p>
            <a:pPr marL="0" indent="0">
              <a:buSzTx/>
              <a:buNone/>
              <a:defRPr sz="1400"/>
            </a:pPr>
            <a:r>
              <a:rPr dirty="0"/>
              <a:t>2.      Science and Technology Centers (STC).  </a:t>
            </a:r>
            <a:r>
              <a:rPr u="sng" dirty="0">
                <a:solidFill>
                  <a:srgbClr val="0563C1"/>
                </a:solidFill>
                <a:uFill>
                  <a:solidFill>
                    <a:srgbClr val="0563C1"/>
                  </a:solidFill>
                </a:uFill>
                <a:hlinkClick r:id="rId4"/>
              </a:rPr>
              <a:t>http://ciqm.harvard.edu</a:t>
            </a:r>
            <a:r>
              <a:rPr dirty="0"/>
              <a:t>) and </a:t>
            </a:r>
            <a:r>
              <a:rPr u="sng" dirty="0">
                <a:solidFill>
                  <a:srgbClr val="0563C1"/>
                </a:solidFill>
                <a:uFill>
                  <a:solidFill>
                    <a:srgbClr val="0563C1"/>
                  </a:solidFill>
                </a:uFill>
                <a:hlinkClick r:id="rId5"/>
              </a:rPr>
              <a:t>http://strobe.colorado.edu</a:t>
            </a:r>
            <a:r>
              <a:rPr dirty="0"/>
              <a:t>).</a:t>
            </a:r>
          </a:p>
          <a:p>
            <a:pPr marL="0" indent="0">
              <a:buSzTx/>
              <a:buNone/>
              <a:defRPr sz="1400"/>
            </a:pPr>
            <a:r>
              <a:rPr dirty="0"/>
              <a:t>3.      Materials Innovation Platforms (MIP).  </a:t>
            </a:r>
            <a:r>
              <a:rPr u="sng" dirty="0">
                <a:solidFill>
                  <a:srgbClr val="0563C1"/>
                </a:solidFill>
                <a:uFill>
                  <a:solidFill>
                    <a:srgbClr val="0563C1"/>
                  </a:solidFill>
                </a:uFill>
                <a:hlinkClick r:id="rId6"/>
              </a:rPr>
              <a:t>http://www.mri.psu.edu/mip</a:t>
            </a:r>
            <a:r>
              <a:rPr dirty="0"/>
              <a:t>) and </a:t>
            </a:r>
            <a:r>
              <a:rPr u="sng" dirty="0">
                <a:solidFill>
                  <a:srgbClr val="0563C1"/>
                </a:solidFill>
                <a:uFill>
                  <a:solidFill>
                    <a:srgbClr val="0563C1"/>
                  </a:solidFill>
                </a:uFill>
                <a:hlinkClick r:id="rId7"/>
              </a:rPr>
              <a:t>https://paradim.cornell.edu/</a:t>
            </a:r>
            <a:endParaRPr dirty="0"/>
          </a:p>
          <a:p>
            <a:pPr marL="0" indent="0">
              <a:buSzTx/>
              <a:buNone/>
              <a:defRPr sz="1400"/>
            </a:pPr>
            <a:r>
              <a:rPr dirty="0"/>
              <a:t>4.      National High Magnetic Field Laboratory (NHMFL). (</a:t>
            </a:r>
            <a:r>
              <a:rPr u="sng" dirty="0">
                <a:solidFill>
                  <a:srgbClr val="0563C1"/>
                </a:solidFill>
                <a:uFill>
                  <a:solidFill>
                    <a:srgbClr val="0563C1"/>
                  </a:solidFill>
                </a:uFill>
                <a:hlinkClick r:id="rId8"/>
              </a:rPr>
              <a:t>https://nationalmaglab.org/</a:t>
            </a:r>
            <a:r>
              <a:rPr dirty="0"/>
              <a:t> </a:t>
            </a:r>
          </a:p>
          <a:p>
            <a:pPr marL="0" indent="0">
              <a:buSzTx/>
              <a:buNone/>
              <a:defRPr sz="1400"/>
            </a:pPr>
            <a:r>
              <a:rPr dirty="0"/>
              <a:t>5.      Cornell High Energy Synchrotron Source (CHESS). </a:t>
            </a:r>
            <a:r>
              <a:rPr u="sng" dirty="0">
                <a:solidFill>
                  <a:srgbClr val="0563C1"/>
                </a:solidFill>
                <a:uFill>
                  <a:solidFill>
                    <a:srgbClr val="0563C1"/>
                  </a:solidFill>
                </a:uFill>
                <a:hlinkClick r:id="rId9"/>
              </a:rPr>
              <a:t>http://www.chess.cornell.edu</a:t>
            </a:r>
            <a:endParaRPr dirty="0"/>
          </a:p>
          <a:p>
            <a:pPr marL="0" indent="0">
              <a:buSzTx/>
              <a:buNone/>
              <a:defRPr sz="1400"/>
            </a:pPr>
            <a:r>
              <a:rPr dirty="0"/>
              <a:t>6.      Center for High Resolution Neutron Scattering (CHRNS). (</a:t>
            </a:r>
            <a:r>
              <a:rPr u="sng" dirty="0">
                <a:solidFill>
                  <a:srgbClr val="0563C1"/>
                </a:solidFill>
                <a:uFill>
                  <a:solidFill>
                    <a:srgbClr val="0563C1"/>
                  </a:solidFill>
                </a:uFill>
                <a:hlinkClick r:id="rId10"/>
              </a:rPr>
              <a:t>https://www.ncnr.nist.gov/programs/CHRNS/</a:t>
            </a:r>
            <a:endParaRPr dirty="0"/>
          </a:p>
        </p:txBody>
      </p:sp>
      <p:sp>
        <p:nvSpPr>
          <p:cNvPr id="304" name="Title 1"/>
          <p:cNvSpPr txBox="1"/>
          <p:nvPr/>
        </p:nvSpPr>
        <p:spPr>
          <a:xfrm>
            <a:off x="990600" y="5175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rPr dirty="0"/>
              <a:t>Eligible Partners</a:t>
            </a:r>
          </a:p>
        </p:txBody>
      </p:sp>
      <p:pic>
        <p:nvPicPr>
          <p:cNvPr id="3" name="Picture 2"/>
          <p:cNvPicPr>
            <a:picLocks noChangeAspect="1"/>
          </p:cNvPicPr>
          <p:nvPr/>
        </p:nvPicPr>
        <p:blipFill>
          <a:blip r:embed="rId11"/>
          <a:stretch>
            <a:fillRect/>
          </a:stretch>
        </p:blipFill>
        <p:spPr>
          <a:xfrm>
            <a:off x="7095947" y="1564640"/>
            <a:ext cx="4218539" cy="4089400"/>
          </a:xfrm>
          <a:prstGeom prst="rect">
            <a:avLst/>
          </a:prstGeom>
        </p:spPr>
      </p:pic>
      <p:grpSp>
        <p:nvGrpSpPr>
          <p:cNvPr id="23" name="Group 22"/>
          <p:cNvGrpSpPr/>
          <p:nvPr/>
        </p:nvGrpSpPr>
        <p:grpSpPr>
          <a:xfrm>
            <a:off x="0" y="6092248"/>
            <a:ext cx="12192000" cy="783859"/>
            <a:chOff x="0" y="6092248"/>
            <a:chExt cx="12192000" cy="783859"/>
          </a:xfrm>
        </p:grpSpPr>
        <p:sp>
          <p:nvSpPr>
            <p:cNvPr id="24" name="Rectangle 23">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924D966A-09F3-43FA-A071-DDAA4E106F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26" name="Picture 25">
              <a:extLst>
                <a:ext uri="{FF2B5EF4-FFF2-40B4-BE49-F238E27FC236}">
                  <a16:creationId xmlns:a16="http://schemas.microsoft.com/office/drawing/2014/main" id="{7F0B3B7E-2274-4E9F-9F99-7375783441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1" name="Diagram 3"/>
          <p:cNvGrpSpPr/>
          <p:nvPr/>
        </p:nvGrpSpPr>
        <p:grpSpPr>
          <a:xfrm>
            <a:off x="578034" y="1620719"/>
            <a:ext cx="11308959" cy="5237282"/>
            <a:chOff x="0" y="0"/>
            <a:chExt cx="11308957" cy="5237280"/>
          </a:xfrm>
        </p:grpSpPr>
        <p:grpSp>
          <p:nvGrpSpPr>
            <p:cNvPr id="325" name="Group"/>
            <p:cNvGrpSpPr/>
            <p:nvPr/>
          </p:nvGrpSpPr>
          <p:grpSpPr>
            <a:xfrm>
              <a:off x="499853" y="0"/>
              <a:ext cx="10772093" cy="748635"/>
              <a:chOff x="0" y="0"/>
              <a:chExt cx="10772091" cy="748634"/>
            </a:xfrm>
          </p:grpSpPr>
          <p:sp>
            <p:nvSpPr>
              <p:cNvPr id="323" name="Shape"/>
              <p:cNvSpPr/>
              <p:nvPr/>
            </p:nvSpPr>
            <p:spPr>
              <a:xfrm>
                <a:off x="0" y="0"/>
                <a:ext cx="10772091" cy="748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1" y="21600"/>
                    </a:lnTo>
                    <a:lnTo>
                      <a:pt x="0" y="10800"/>
                    </a:lnTo>
                    <a:lnTo>
                      <a:pt x="751" y="0"/>
                    </a:lnTo>
                    <a:lnTo>
                      <a:pt x="21600" y="0"/>
                    </a:lnTo>
                    <a:close/>
                  </a:path>
                </a:pathLst>
              </a:custGeom>
              <a:gradFill flip="none" rotWithShape="1">
                <a:gsLst>
                  <a:gs pos="0">
                    <a:srgbClr val="F18C54"/>
                  </a:gs>
                  <a:gs pos="50000">
                    <a:srgbClr val="F67B28"/>
                  </a:gs>
                  <a:gs pos="100000">
                    <a:srgbClr val="E46B19"/>
                  </a:gs>
                </a:gsLst>
                <a:lin ang="5400000" scaled="0"/>
              </a:gra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rgbClr val="FFFFFF"/>
                    </a:solidFill>
                  </a:defRPr>
                </a:pPr>
                <a:endParaRPr>
                  <a:solidFill>
                    <a:schemeClr val="tx1"/>
                  </a:solidFill>
                </a:endParaRPr>
              </a:p>
            </p:txBody>
          </p:sp>
          <p:sp>
            <p:nvSpPr>
              <p:cNvPr id="324" name="Proposals must emphasize the plan to form a partnership where recruitment, retention, and degree attainment of students from minority/underrepresented groups (i.e. the PREM pathway) can be achieved and monitored"/>
              <p:cNvSpPr txBox="1"/>
              <p:nvPr/>
            </p:nvSpPr>
            <p:spPr>
              <a:xfrm>
                <a:off x="187158" y="108860"/>
                <a:ext cx="10584933" cy="5309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50" tIns="57150" rIns="57150" bIns="57150" numCol="1" anchor="ctr">
                <a:spAutoFit/>
              </a:bodyPr>
              <a:lstStyle>
                <a:lvl1pPr algn="ctr" defTabSz="666750">
                  <a:lnSpc>
                    <a:spcPct val="90000"/>
                  </a:lnSpc>
                  <a:spcBef>
                    <a:spcPts val="600"/>
                  </a:spcBef>
                  <a:defRPr sz="1500">
                    <a:solidFill>
                      <a:srgbClr val="FFFFFF"/>
                    </a:solidFill>
                  </a:defRPr>
                </a:lvl1pPr>
              </a:lstStyle>
              <a:p>
                <a:r>
                  <a:rPr dirty="0">
                    <a:solidFill>
                      <a:schemeClr val="tx1"/>
                    </a:solidFill>
                  </a:rPr>
                  <a:t>Proposals must emphasize the plan to form a partnership where recruitment, retention, and degree attainment of students from minority/underrepresented groups (i.e. the PREM pathway) can be achieved and monitored</a:t>
                </a:r>
              </a:p>
            </p:txBody>
          </p:sp>
        </p:grpSp>
        <p:sp>
          <p:nvSpPr>
            <p:cNvPr id="326" name="Circle"/>
            <p:cNvSpPr/>
            <p:nvPr/>
          </p:nvSpPr>
          <p:spPr>
            <a:xfrm>
              <a:off x="98864" y="34145"/>
              <a:ext cx="748635" cy="748635"/>
            </a:xfrm>
            <a:prstGeom prst="ellipse">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solidFill>
                  <a:schemeClr val="tx1"/>
                </a:solidFill>
              </a:endParaRPr>
            </a:p>
          </p:txBody>
        </p:sp>
        <p:grpSp>
          <p:nvGrpSpPr>
            <p:cNvPr id="329" name="Group"/>
            <p:cNvGrpSpPr/>
            <p:nvPr/>
          </p:nvGrpSpPr>
          <p:grpSpPr>
            <a:xfrm>
              <a:off x="534033" y="724966"/>
              <a:ext cx="10733680" cy="748636"/>
              <a:chOff x="0" y="0"/>
              <a:chExt cx="10733679" cy="748634"/>
            </a:xfrm>
          </p:grpSpPr>
          <p:sp>
            <p:nvSpPr>
              <p:cNvPr id="327" name="Shape"/>
              <p:cNvSpPr/>
              <p:nvPr/>
            </p:nvSpPr>
            <p:spPr>
              <a:xfrm>
                <a:off x="0" y="0"/>
                <a:ext cx="10733679" cy="748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3" y="21600"/>
                    </a:lnTo>
                    <a:lnTo>
                      <a:pt x="0" y="10800"/>
                    </a:lnTo>
                    <a:lnTo>
                      <a:pt x="753" y="0"/>
                    </a:lnTo>
                    <a:lnTo>
                      <a:pt x="21600" y="0"/>
                    </a:lnTo>
                    <a:close/>
                  </a:path>
                </a:pathLst>
              </a:custGeom>
              <a:gradFill flip="none" rotWithShape="1">
                <a:gsLst>
                  <a:gs pos="0">
                    <a:srgbClr val="AFAFAF"/>
                  </a:gs>
                  <a:gs pos="50000">
                    <a:schemeClr val="accent3"/>
                  </a:gs>
                  <a:gs pos="100000">
                    <a:srgbClr val="929292"/>
                  </a:gs>
                </a:gsLst>
                <a:lin ang="5400000" scaled="0"/>
              </a:gra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rgbClr val="FFFFFF"/>
                    </a:solidFill>
                  </a:defRPr>
                </a:pPr>
                <a:endParaRPr>
                  <a:solidFill>
                    <a:schemeClr val="tx1"/>
                  </a:solidFill>
                </a:endParaRPr>
              </a:p>
            </p:txBody>
          </p:sp>
          <p:sp>
            <p:nvSpPr>
              <p:cNvPr id="328" name="Given the diversity of starting points for any given partnership, proposals must describe their current status in the recruitment/retention/degree attainment paradigm. In addition, partnerships should identify the challenges associated to each step in the sequence."/>
              <p:cNvSpPr txBox="1"/>
              <p:nvPr/>
            </p:nvSpPr>
            <p:spPr>
              <a:xfrm>
                <a:off x="187157" y="4986"/>
                <a:ext cx="10546521" cy="738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50" tIns="57150" rIns="57150" bIns="57150" numCol="1" anchor="ctr">
                <a:spAutoFit/>
              </a:bodyPr>
              <a:lstStyle>
                <a:lvl1pPr algn="ctr" defTabSz="666750">
                  <a:lnSpc>
                    <a:spcPct val="90000"/>
                  </a:lnSpc>
                  <a:spcBef>
                    <a:spcPts val="600"/>
                  </a:spcBef>
                  <a:defRPr sz="1500">
                    <a:solidFill>
                      <a:srgbClr val="FFFFFF"/>
                    </a:solidFill>
                  </a:defRPr>
                </a:lvl1pPr>
              </a:lstStyle>
              <a:p>
                <a:r>
                  <a:rPr>
                    <a:solidFill>
                      <a:schemeClr val="tx1"/>
                    </a:solidFill>
                  </a:rPr>
                  <a:t>Given the diversity of starting points for any given partnership, proposals must describe their current status in the recruitment/retention/degree attainment paradigm. In addition, partnerships should identify the challenges associated to each step in the sequence.</a:t>
                </a:r>
              </a:p>
            </p:txBody>
          </p:sp>
        </p:grpSp>
        <p:sp>
          <p:nvSpPr>
            <p:cNvPr id="330" name="Circle"/>
            <p:cNvSpPr/>
            <p:nvPr/>
          </p:nvSpPr>
          <p:spPr>
            <a:xfrm>
              <a:off x="135930" y="779715"/>
              <a:ext cx="748635" cy="748635"/>
            </a:xfrm>
            <a:prstGeom prst="ellipse">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endParaRPr>
                <a:solidFill>
                  <a:schemeClr val="tx1"/>
                </a:solidFill>
              </a:endParaRPr>
            </a:p>
          </p:txBody>
        </p:sp>
        <p:grpSp>
          <p:nvGrpSpPr>
            <p:cNvPr id="333" name="Group"/>
            <p:cNvGrpSpPr/>
            <p:nvPr/>
          </p:nvGrpSpPr>
          <p:grpSpPr>
            <a:xfrm>
              <a:off x="541026" y="1474653"/>
              <a:ext cx="10743284" cy="748636"/>
              <a:chOff x="0" y="0"/>
              <a:chExt cx="10743282" cy="748634"/>
            </a:xfrm>
          </p:grpSpPr>
          <p:sp>
            <p:nvSpPr>
              <p:cNvPr id="331" name="Shape"/>
              <p:cNvSpPr/>
              <p:nvPr/>
            </p:nvSpPr>
            <p:spPr>
              <a:xfrm>
                <a:off x="0" y="0"/>
                <a:ext cx="10743282" cy="748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3" y="21600"/>
                    </a:lnTo>
                    <a:lnTo>
                      <a:pt x="0" y="10800"/>
                    </a:lnTo>
                    <a:lnTo>
                      <a:pt x="753" y="0"/>
                    </a:lnTo>
                    <a:lnTo>
                      <a:pt x="21600" y="0"/>
                    </a:lnTo>
                    <a:close/>
                  </a:path>
                </a:pathLst>
              </a:custGeom>
              <a:gradFill flip="none" rotWithShape="1">
                <a:gsLst>
                  <a:gs pos="0">
                    <a:srgbClr val="FFC647"/>
                  </a:gs>
                  <a:gs pos="50000">
                    <a:schemeClr val="accent4"/>
                  </a:gs>
                  <a:gs pos="100000">
                    <a:srgbClr val="E1AA00"/>
                  </a:gs>
                </a:gsLst>
                <a:lin ang="5400000" scaled="0"/>
              </a:gra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rgbClr val="FFFFFF"/>
                    </a:solidFill>
                  </a:defRPr>
                </a:pPr>
                <a:endParaRPr>
                  <a:solidFill>
                    <a:schemeClr val="tx1"/>
                  </a:solidFill>
                </a:endParaRPr>
              </a:p>
            </p:txBody>
          </p:sp>
          <p:sp>
            <p:nvSpPr>
              <p:cNvPr id="332" name="Proposals must provide a description of the long-term research goals and intellectual focus of the partnership, and describe the planned activities in sufficient detail to enable assessment of their scientific merit"/>
              <p:cNvSpPr txBox="1"/>
              <p:nvPr/>
            </p:nvSpPr>
            <p:spPr>
              <a:xfrm>
                <a:off x="187158" y="108860"/>
                <a:ext cx="10556124" cy="5309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50" tIns="57150" rIns="57150" bIns="57150" numCol="1" anchor="ctr">
                <a:spAutoFit/>
              </a:bodyPr>
              <a:lstStyle>
                <a:lvl1pPr algn="ctr" defTabSz="666750">
                  <a:lnSpc>
                    <a:spcPct val="90000"/>
                  </a:lnSpc>
                  <a:spcBef>
                    <a:spcPts val="600"/>
                  </a:spcBef>
                  <a:defRPr sz="1500">
                    <a:solidFill>
                      <a:srgbClr val="FFFFFF"/>
                    </a:solidFill>
                  </a:defRPr>
                </a:lvl1pPr>
              </a:lstStyle>
              <a:p>
                <a:r>
                  <a:rPr>
                    <a:solidFill>
                      <a:schemeClr val="tx1"/>
                    </a:solidFill>
                  </a:rPr>
                  <a:t>Proposals must provide a description of the long-term research goals and intellectual focus of the partnership, and describe the planned activities in sufficient detail to enable assessment of their scientific merit</a:t>
                </a:r>
              </a:p>
            </p:txBody>
          </p:sp>
        </p:grpSp>
        <p:sp>
          <p:nvSpPr>
            <p:cNvPr id="334" name="Circle"/>
            <p:cNvSpPr/>
            <p:nvPr/>
          </p:nvSpPr>
          <p:spPr>
            <a:xfrm>
              <a:off x="111217" y="1503970"/>
              <a:ext cx="748635" cy="748635"/>
            </a:xfrm>
            <a:prstGeom prst="ellipse">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endParaRPr>
                <a:solidFill>
                  <a:schemeClr val="tx1"/>
                </a:solidFill>
              </a:endParaRPr>
            </a:p>
          </p:txBody>
        </p:sp>
        <p:grpSp>
          <p:nvGrpSpPr>
            <p:cNvPr id="337" name="Group"/>
            <p:cNvGrpSpPr/>
            <p:nvPr/>
          </p:nvGrpSpPr>
          <p:grpSpPr>
            <a:xfrm>
              <a:off x="604541" y="2224842"/>
              <a:ext cx="10704416" cy="748634"/>
              <a:chOff x="0" y="0"/>
              <a:chExt cx="10704414" cy="748633"/>
            </a:xfrm>
          </p:grpSpPr>
          <p:sp>
            <p:nvSpPr>
              <p:cNvPr id="335" name="Shape"/>
              <p:cNvSpPr/>
              <p:nvPr/>
            </p:nvSpPr>
            <p:spPr>
              <a:xfrm>
                <a:off x="0" y="0"/>
                <a:ext cx="10704415" cy="748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5" y="21600"/>
                    </a:lnTo>
                    <a:lnTo>
                      <a:pt x="0" y="10800"/>
                    </a:lnTo>
                    <a:lnTo>
                      <a:pt x="755" y="0"/>
                    </a:lnTo>
                    <a:lnTo>
                      <a:pt x="21600" y="0"/>
                    </a:lnTo>
                    <a:close/>
                  </a:path>
                </a:pathLst>
              </a:custGeom>
              <a:gradFill flip="none" rotWithShape="1">
                <a:gsLst>
                  <a:gs pos="0">
                    <a:srgbClr val="70A6DB"/>
                  </a:gs>
                  <a:gs pos="50000">
                    <a:srgbClr val="559BDB"/>
                  </a:gs>
                  <a:gs pos="100000">
                    <a:srgbClr val="448AC9"/>
                  </a:gs>
                </a:gsLst>
                <a:lin ang="5400000" scaled="0"/>
              </a:gra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rgbClr val="FFFFFF"/>
                    </a:solidFill>
                  </a:defRPr>
                </a:pPr>
                <a:endParaRPr>
                  <a:solidFill>
                    <a:schemeClr val="tx1"/>
                  </a:solidFill>
                </a:endParaRPr>
              </a:p>
            </p:txBody>
          </p:sp>
          <p:sp>
            <p:nvSpPr>
              <p:cNvPr id="336" name="Partners common intellectual interests are either pre-existing or newly identified."/>
              <p:cNvSpPr txBox="1"/>
              <p:nvPr/>
            </p:nvSpPr>
            <p:spPr>
              <a:xfrm>
                <a:off x="187158" y="209216"/>
                <a:ext cx="10517256" cy="330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50" tIns="57150" rIns="57150" bIns="57150" numCol="1" anchor="ctr">
                <a:spAutoFit/>
              </a:bodyPr>
              <a:lstStyle>
                <a:lvl1pPr algn="ctr" defTabSz="666750">
                  <a:lnSpc>
                    <a:spcPct val="90000"/>
                  </a:lnSpc>
                  <a:spcBef>
                    <a:spcPts val="600"/>
                  </a:spcBef>
                  <a:defRPr sz="1500">
                    <a:solidFill>
                      <a:srgbClr val="FFFFFF"/>
                    </a:solidFill>
                  </a:defRPr>
                </a:lvl1pPr>
              </a:lstStyle>
              <a:p>
                <a:r>
                  <a:rPr>
                    <a:solidFill>
                      <a:schemeClr val="tx1"/>
                    </a:solidFill>
                  </a:rPr>
                  <a:t>Partners common intellectual interests are either pre-existing or newly identified. </a:t>
                </a:r>
              </a:p>
            </p:txBody>
          </p:sp>
        </p:grpSp>
        <p:sp>
          <p:nvSpPr>
            <p:cNvPr id="338" name="Circle"/>
            <p:cNvSpPr/>
            <p:nvPr/>
          </p:nvSpPr>
          <p:spPr>
            <a:xfrm>
              <a:off x="61799" y="2201305"/>
              <a:ext cx="748635" cy="748635"/>
            </a:xfrm>
            <a:prstGeom prst="ellipse">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endParaRPr>
                <a:solidFill>
                  <a:schemeClr val="tx1"/>
                </a:solidFill>
              </a:endParaRPr>
            </a:p>
          </p:txBody>
        </p:sp>
        <p:grpSp>
          <p:nvGrpSpPr>
            <p:cNvPr id="341" name="Group"/>
            <p:cNvGrpSpPr/>
            <p:nvPr/>
          </p:nvGrpSpPr>
          <p:grpSpPr>
            <a:xfrm>
              <a:off x="592633" y="2973473"/>
              <a:ext cx="10693756" cy="748635"/>
              <a:chOff x="0" y="0"/>
              <a:chExt cx="10693754" cy="748634"/>
            </a:xfrm>
          </p:grpSpPr>
          <p:sp>
            <p:nvSpPr>
              <p:cNvPr id="339" name="Shape"/>
              <p:cNvSpPr/>
              <p:nvPr/>
            </p:nvSpPr>
            <p:spPr>
              <a:xfrm>
                <a:off x="0" y="0"/>
                <a:ext cx="10693754" cy="748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6" y="21600"/>
                    </a:lnTo>
                    <a:lnTo>
                      <a:pt x="0" y="10800"/>
                    </a:lnTo>
                    <a:lnTo>
                      <a:pt x="756" y="0"/>
                    </a:lnTo>
                    <a:lnTo>
                      <a:pt x="21600" y="0"/>
                    </a:lnTo>
                    <a:close/>
                  </a:path>
                </a:pathLst>
              </a:custGeom>
              <a:gradFill flip="none" rotWithShape="1">
                <a:gsLst>
                  <a:gs pos="0">
                    <a:srgbClr val="80B860"/>
                  </a:gs>
                  <a:gs pos="50000">
                    <a:srgbClr val="6FB242"/>
                  </a:gs>
                  <a:gs pos="100000">
                    <a:srgbClr val="61A236"/>
                  </a:gs>
                </a:gsLst>
                <a:lin ang="5400000" scaled="0"/>
              </a:gra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rgbClr val="FFFFFF"/>
                    </a:solidFill>
                  </a:defRPr>
                </a:pPr>
                <a:endParaRPr>
                  <a:solidFill>
                    <a:schemeClr val="tx1"/>
                  </a:solidFill>
                </a:endParaRPr>
              </a:p>
            </p:txBody>
          </p:sp>
          <p:sp>
            <p:nvSpPr>
              <p:cNvPr id="340" name="The proposed strategy to propel participants through the PREM pathway assemble pre-existing or newly developed research and education elements in the framework."/>
              <p:cNvSpPr txBox="1"/>
              <p:nvPr/>
            </p:nvSpPr>
            <p:spPr>
              <a:xfrm>
                <a:off x="187158" y="108860"/>
                <a:ext cx="10506596" cy="5309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50" tIns="57150" rIns="57150" bIns="57150" numCol="1" anchor="ctr">
                <a:spAutoFit/>
              </a:bodyPr>
              <a:lstStyle>
                <a:lvl1pPr algn="ctr" defTabSz="666750">
                  <a:lnSpc>
                    <a:spcPct val="90000"/>
                  </a:lnSpc>
                  <a:spcBef>
                    <a:spcPts val="600"/>
                  </a:spcBef>
                  <a:defRPr sz="1500">
                    <a:solidFill>
                      <a:srgbClr val="FFFFFF"/>
                    </a:solidFill>
                  </a:defRPr>
                </a:lvl1pPr>
              </a:lstStyle>
              <a:p>
                <a:r>
                  <a:rPr>
                    <a:solidFill>
                      <a:schemeClr val="tx1"/>
                    </a:solidFill>
                  </a:rPr>
                  <a:t>The proposed strategy to propel participants through the PREM pathway assemble pre-existing or newly developed research and education elements in the framework.</a:t>
                </a:r>
              </a:p>
            </p:txBody>
          </p:sp>
        </p:grpSp>
        <p:sp>
          <p:nvSpPr>
            <p:cNvPr id="342" name="Circle"/>
            <p:cNvSpPr/>
            <p:nvPr/>
          </p:nvSpPr>
          <p:spPr>
            <a:xfrm>
              <a:off x="74182" y="2937576"/>
              <a:ext cx="748635" cy="748635"/>
            </a:xfrm>
            <a:prstGeom prst="ellipse">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endParaRPr>
                <a:solidFill>
                  <a:schemeClr val="tx1"/>
                </a:solidFill>
              </a:endParaRPr>
            </a:p>
          </p:txBody>
        </p:sp>
        <p:grpSp>
          <p:nvGrpSpPr>
            <p:cNvPr id="345" name="Group"/>
            <p:cNvGrpSpPr/>
            <p:nvPr/>
          </p:nvGrpSpPr>
          <p:grpSpPr>
            <a:xfrm>
              <a:off x="525714" y="3736120"/>
              <a:ext cx="10770883" cy="748635"/>
              <a:chOff x="0" y="0"/>
              <a:chExt cx="10770881" cy="748634"/>
            </a:xfrm>
          </p:grpSpPr>
          <p:sp>
            <p:nvSpPr>
              <p:cNvPr id="343" name="Shape"/>
              <p:cNvSpPr/>
              <p:nvPr/>
            </p:nvSpPr>
            <p:spPr>
              <a:xfrm>
                <a:off x="0" y="0"/>
                <a:ext cx="10770881" cy="748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1" y="21600"/>
                    </a:lnTo>
                    <a:lnTo>
                      <a:pt x="0" y="10800"/>
                    </a:lnTo>
                    <a:lnTo>
                      <a:pt x="751" y="0"/>
                    </a:lnTo>
                    <a:lnTo>
                      <a:pt x="21600" y="0"/>
                    </a:lnTo>
                    <a:close/>
                  </a:path>
                </a:pathLst>
              </a:custGeom>
              <a:gradFill flip="none" rotWithShape="1">
                <a:gsLst>
                  <a:gs pos="0">
                    <a:srgbClr val="F18C54"/>
                  </a:gs>
                  <a:gs pos="50000">
                    <a:srgbClr val="F67B28"/>
                  </a:gs>
                  <a:gs pos="100000">
                    <a:srgbClr val="E46B19"/>
                  </a:gs>
                </a:gsLst>
                <a:lin ang="5400000" scaled="0"/>
              </a:gra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rgbClr val="FFFFFF"/>
                    </a:solidFill>
                  </a:defRPr>
                </a:pPr>
                <a:endParaRPr>
                  <a:solidFill>
                    <a:schemeClr val="tx1"/>
                  </a:solidFill>
                </a:endParaRPr>
              </a:p>
            </p:txBody>
          </p:sp>
          <p:sp>
            <p:nvSpPr>
              <p:cNvPr id="344" name="Each PREM partnership should define progress in the recruitment/retention/degree attainment sequence within the PREM pathway to enable a continuous evaluation of the project. Metrics have to be defined by the partnership"/>
              <p:cNvSpPr txBox="1"/>
              <p:nvPr/>
            </p:nvSpPr>
            <p:spPr>
              <a:xfrm>
                <a:off x="187158" y="108860"/>
                <a:ext cx="10583723" cy="5309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50" tIns="57150" rIns="57150" bIns="57150" numCol="1" anchor="ctr">
                <a:spAutoFit/>
              </a:bodyPr>
              <a:lstStyle>
                <a:lvl1pPr algn="ctr" defTabSz="666750">
                  <a:lnSpc>
                    <a:spcPct val="90000"/>
                  </a:lnSpc>
                  <a:spcBef>
                    <a:spcPts val="600"/>
                  </a:spcBef>
                  <a:defRPr sz="1500">
                    <a:solidFill>
                      <a:srgbClr val="FFFFFF"/>
                    </a:solidFill>
                  </a:defRPr>
                </a:lvl1pPr>
              </a:lstStyle>
              <a:p>
                <a:r>
                  <a:rPr>
                    <a:solidFill>
                      <a:schemeClr val="tx1"/>
                    </a:solidFill>
                  </a:rPr>
                  <a:t>Each PREM partnership should define progress in the recruitment/retention/degree attainment sequence within the PREM pathway to enable a continuous evaluation of the project. Metrics have to be defined by the partnership</a:t>
                </a:r>
              </a:p>
            </p:txBody>
          </p:sp>
        </p:grpSp>
        <p:sp>
          <p:nvSpPr>
            <p:cNvPr id="346" name="Circle"/>
            <p:cNvSpPr/>
            <p:nvPr/>
          </p:nvSpPr>
          <p:spPr>
            <a:xfrm>
              <a:off x="0" y="4429526"/>
              <a:ext cx="748635" cy="748635"/>
            </a:xfrm>
            <a:prstGeom prst="ellipse">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endParaRPr>
                <a:solidFill>
                  <a:schemeClr val="tx1"/>
                </a:solidFill>
              </a:endParaRPr>
            </a:p>
          </p:txBody>
        </p:sp>
        <p:grpSp>
          <p:nvGrpSpPr>
            <p:cNvPr id="349" name="Group"/>
            <p:cNvGrpSpPr/>
            <p:nvPr/>
          </p:nvGrpSpPr>
          <p:grpSpPr>
            <a:xfrm>
              <a:off x="555620" y="4488645"/>
              <a:ext cx="10728614" cy="748635"/>
              <a:chOff x="0" y="0"/>
              <a:chExt cx="10728612" cy="748634"/>
            </a:xfrm>
          </p:grpSpPr>
          <p:sp>
            <p:nvSpPr>
              <p:cNvPr id="347" name="Shape"/>
              <p:cNvSpPr/>
              <p:nvPr/>
            </p:nvSpPr>
            <p:spPr>
              <a:xfrm>
                <a:off x="0" y="0"/>
                <a:ext cx="10728612" cy="748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4" y="21600"/>
                    </a:lnTo>
                    <a:lnTo>
                      <a:pt x="0" y="10800"/>
                    </a:lnTo>
                    <a:lnTo>
                      <a:pt x="754" y="0"/>
                    </a:lnTo>
                    <a:lnTo>
                      <a:pt x="21600" y="0"/>
                    </a:lnTo>
                    <a:close/>
                  </a:path>
                </a:pathLst>
              </a:custGeom>
              <a:gradFill flip="none" rotWithShape="1">
                <a:gsLst>
                  <a:gs pos="0">
                    <a:srgbClr val="AFAFAF"/>
                  </a:gs>
                  <a:gs pos="50000">
                    <a:schemeClr val="accent3"/>
                  </a:gs>
                  <a:gs pos="100000">
                    <a:srgbClr val="929292"/>
                  </a:gs>
                </a:gsLst>
                <a:lin ang="5400000" scaled="0"/>
              </a:gra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rgbClr val="FFFFFF"/>
                    </a:solidFill>
                  </a:defRPr>
                </a:pPr>
                <a:endParaRPr>
                  <a:solidFill>
                    <a:schemeClr val="tx1"/>
                  </a:solidFill>
                </a:endParaRPr>
              </a:p>
            </p:txBody>
          </p:sp>
          <p:sp>
            <p:nvSpPr>
              <p:cNvPr id="348" name="The PREM program is designed to bring benefits on diversity and research output to both partners. These benefits have to be clearly identified"/>
              <p:cNvSpPr txBox="1"/>
              <p:nvPr/>
            </p:nvSpPr>
            <p:spPr>
              <a:xfrm>
                <a:off x="187158" y="108860"/>
                <a:ext cx="10541453" cy="5309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50" tIns="57150" rIns="57150" bIns="57150" numCol="1" anchor="ctr">
                <a:spAutoFit/>
              </a:bodyPr>
              <a:lstStyle>
                <a:lvl1pPr algn="ctr" defTabSz="666750">
                  <a:lnSpc>
                    <a:spcPct val="90000"/>
                  </a:lnSpc>
                  <a:spcBef>
                    <a:spcPts val="600"/>
                  </a:spcBef>
                  <a:defRPr sz="1500">
                    <a:solidFill>
                      <a:srgbClr val="FFFFFF"/>
                    </a:solidFill>
                  </a:defRPr>
                </a:lvl1pPr>
              </a:lstStyle>
              <a:p>
                <a:r>
                  <a:rPr>
                    <a:solidFill>
                      <a:schemeClr val="tx1"/>
                    </a:solidFill>
                  </a:rPr>
                  <a:t>The PREM program is designed to bring benefits on diversity and research output to both partners. These benefits have to be clearly identified</a:t>
                </a:r>
              </a:p>
            </p:txBody>
          </p:sp>
        </p:grpSp>
        <p:sp>
          <p:nvSpPr>
            <p:cNvPr id="350" name="Circle"/>
            <p:cNvSpPr/>
            <p:nvPr/>
          </p:nvSpPr>
          <p:spPr>
            <a:xfrm>
              <a:off x="74152" y="3733467"/>
              <a:ext cx="748635" cy="748635"/>
            </a:xfrm>
            <a:prstGeom prst="ellipse">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endParaRPr>
                <a:solidFill>
                  <a:schemeClr val="tx1"/>
                </a:solidFill>
              </a:endParaRPr>
            </a:p>
          </p:txBody>
        </p:sp>
      </p:grpSp>
      <p:sp>
        <p:nvSpPr>
          <p:cNvPr id="352" name="Title 1"/>
          <p:cNvSpPr txBox="1">
            <a:spLocks noGrp="1"/>
          </p:cNvSpPr>
          <p:nvPr>
            <p:ph type="title"/>
          </p:nvPr>
        </p:nvSpPr>
        <p:spPr>
          <a:prstGeom prst="rect">
            <a:avLst/>
          </a:prstGeom>
        </p:spPr>
        <p:txBody>
          <a:bodyPr/>
          <a:lstStyle/>
          <a:p>
            <a:r>
              <a:rPr dirty="0"/>
              <a:t>Vision of the Partnership</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itle 1"/>
          <p:cNvSpPr txBox="1">
            <a:spLocks noGrp="1"/>
          </p:cNvSpPr>
          <p:nvPr>
            <p:ph type="title"/>
          </p:nvPr>
        </p:nvSpPr>
        <p:spPr>
          <a:prstGeom prst="rect">
            <a:avLst/>
          </a:prstGeom>
        </p:spPr>
        <p:txBody>
          <a:bodyPr/>
          <a:lstStyle/>
          <a:p>
            <a:r>
              <a:t>Examples of Success in PREM</a:t>
            </a:r>
          </a:p>
        </p:txBody>
      </p:sp>
      <p:sp>
        <p:nvSpPr>
          <p:cNvPr id="357" name="Content Placeholder 2"/>
          <p:cNvSpPr txBox="1">
            <a:spLocks noGrp="1"/>
          </p:cNvSpPr>
          <p:nvPr>
            <p:ph type="body" sz="half" idx="1"/>
          </p:nvPr>
        </p:nvSpPr>
        <p:spPr>
          <a:xfrm>
            <a:off x="838200" y="1660543"/>
            <a:ext cx="4730394" cy="4130144"/>
          </a:xfrm>
          <a:prstGeom prst="rect">
            <a:avLst/>
          </a:prstGeom>
        </p:spPr>
        <p:txBody>
          <a:bodyPr>
            <a:noAutofit/>
          </a:bodyPr>
          <a:lstStyle/>
          <a:p>
            <a:pPr marL="0" indent="0">
              <a:buSzTx/>
              <a:buNone/>
              <a:defRPr sz="1400"/>
            </a:pPr>
            <a:r>
              <a:rPr sz="1600" dirty="0"/>
              <a:t>Starting research and capacity levels of the partnership determine the starting point of the partnership. </a:t>
            </a:r>
            <a:endParaRPr lang="en-US" sz="1600" dirty="0"/>
          </a:p>
          <a:p>
            <a:pPr marL="0" indent="0">
              <a:buSzTx/>
              <a:buNone/>
              <a:defRPr sz="1400"/>
            </a:pPr>
            <a:r>
              <a:rPr sz="1600" dirty="0"/>
              <a:t>As a result of the developed strategies and proposed research and education elements, the position of the partnership on the PREM pathway will evolve. </a:t>
            </a:r>
            <a:endParaRPr lang="en-US" sz="1600" dirty="0"/>
          </a:p>
          <a:p>
            <a:pPr marL="0" indent="0">
              <a:buSzTx/>
              <a:buNone/>
              <a:defRPr sz="1400"/>
            </a:pPr>
            <a:r>
              <a:rPr sz="1600" dirty="0"/>
              <a:t>To date, successful PREMs have:</a:t>
            </a:r>
          </a:p>
          <a:p>
            <a:pPr>
              <a:defRPr sz="1400"/>
            </a:pPr>
            <a:r>
              <a:rPr sz="1600" dirty="0"/>
              <a:t>Devised </a:t>
            </a:r>
            <a:r>
              <a:rPr sz="1600" b="1" dirty="0"/>
              <a:t>innovative strategies </a:t>
            </a:r>
            <a:r>
              <a:rPr sz="1600" dirty="0"/>
              <a:t>around recruitment, retention and degree attainment that have successfully </a:t>
            </a:r>
            <a:r>
              <a:rPr sz="1600" b="1" dirty="0"/>
              <a:t>promoted enrollment of minority students </a:t>
            </a:r>
            <a:r>
              <a:rPr sz="1600" dirty="0"/>
              <a:t>in STEM Ph.D. programs in both minority and non-minority serving institutions throughout the U.S. </a:t>
            </a:r>
          </a:p>
          <a:p>
            <a:pPr>
              <a:defRPr sz="1400"/>
            </a:pPr>
            <a:r>
              <a:rPr sz="1600" dirty="0"/>
              <a:t>Prepared undergraduates at the lead institution for recruitment by the partner institution; </a:t>
            </a:r>
            <a:r>
              <a:rPr sz="1600" b="1" dirty="0"/>
              <a:t>simultaneously increasing diversity in STEM areas and research output</a:t>
            </a:r>
            <a:r>
              <a:rPr sz="1600" dirty="0"/>
              <a:t>.</a:t>
            </a:r>
          </a:p>
        </p:txBody>
      </p:sp>
      <p:pic>
        <p:nvPicPr>
          <p:cNvPr id="358" name="Picture 4" descr="Picture 4"/>
          <p:cNvPicPr>
            <a:picLocks noChangeAspect="1"/>
          </p:cNvPicPr>
          <p:nvPr/>
        </p:nvPicPr>
        <p:blipFill>
          <a:blip r:embed="rId3">
            <a:extLst/>
          </a:blip>
          <a:stretch>
            <a:fillRect/>
          </a:stretch>
        </p:blipFill>
        <p:spPr>
          <a:xfrm>
            <a:off x="5747549" y="1310545"/>
            <a:ext cx="6147449" cy="4247775"/>
          </a:xfrm>
          <a:prstGeom prst="rect">
            <a:avLst/>
          </a:prstGeom>
          <a:ln w="12700">
            <a:miter lim="400000"/>
          </a:ln>
        </p:spPr>
      </p:pic>
      <p:grpSp>
        <p:nvGrpSpPr>
          <p:cNvPr id="6" name="Group 5"/>
          <p:cNvGrpSpPr/>
          <p:nvPr/>
        </p:nvGrpSpPr>
        <p:grpSpPr>
          <a:xfrm>
            <a:off x="0" y="6092248"/>
            <a:ext cx="12192000" cy="783859"/>
            <a:chOff x="0" y="6092248"/>
            <a:chExt cx="12192000" cy="783859"/>
          </a:xfrm>
        </p:grpSpPr>
        <p:sp>
          <p:nvSpPr>
            <p:cNvPr id="7" name="Rectangle 6">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24D966A-09F3-43FA-A071-DDAA4E106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9" name="Picture 8">
              <a:extLst>
                <a:ext uri="{FF2B5EF4-FFF2-40B4-BE49-F238E27FC236}">
                  <a16:creationId xmlns:a16="http://schemas.microsoft.com/office/drawing/2014/main" id="{7F0B3B7E-2274-4E9F-9F99-737578344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on Metrics</a:t>
            </a:r>
          </a:p>
        </p:txBody>
      </p:sp>
      <p:grpSp>
        <p:nvGrpSpPr>
          <p:cNvPr id="5" name="Group 4"/>
          <p:cNvGrpSpPr/>
          <p:nvPr/>
        </p:nvGrpSpPr>
        <p:grpSpPr>
          <a:xfrm>
            <a:off x="0" y="6092248"/>
            <a:ext cx="12192000" cy="783859"/>
            <a:chOff x="0" y="6092248"/>
            <a:chExt cx="12192000" cy="783859"/>
          </a:xfrm>
        </p:grpSpPr>
        <p:sp>
          <p:nvSpPr>
            <p:cNvPr id="6" name="Rectangle 5">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4D966A-09F3-43FA-A071-DDAA4E106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8" name="Picture 7">
              <a:extLst>
                <a:ext uri="{FF2B5EF4-FFF2-40B4-BE49-F238E27FC236}">
                  <a16:creationId xmlns:a16="http://schemas.microsoft.com/office/drawing/2014/main" id="{7F0B3B7E-2274-4E9F-9F99-737578344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
        <p:nvSpPr>
          <p:cNvPr id="10" name="Text Placeholder 2">
            <a:extLst>
              <a:ext uri="{FF2B5EF4-FFF2-40B4-BE49-F238E27FC236}">
                <a16:creationId xmlns:a16="http://schemas.microsoft.com/office/drawing/2014/main" id="{8502A8AD-A3B1-4618-87A1-BFB6C0AA0ED3}"/>
              </a:ext>
            </a:extLst>
          </p:cNvPr>
          <p:cNvSpPr txBox="1">
            <a:spLocks/>
          </p:cNvSpPr>
          <p:nvPr/>
        </p:nvSpPr>
        <p:spPr>
          <a:xfrm>
            <a:off x="1012508" y="1689699"/>
            <a:ext cx="7886700" cy="397064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0" algn="ctr" hangingPunct="1">
              <a:buNone/>
            </a:pPr>
            <a:r>
              <a:rPr lang="en-US" sz="2000" b="1" dirty="0"/>
              <a:t>The importance of context: it sets up the criteria for evaluation.</a:t>
            </a:r>
          </a:p>
          <a:p>
            <a:pPr marL="342900" indent="-342900" hangingPunct="1">
              <a:buFont typeface="Arial" panose="020B0604020202020204" pitchFamily="34" charset="0"/>
              <a:buChar char="•"/>
            </a:pPr>
            <a:r>
              <a:rPr lang="en-US" sz="2000" dirty="0"/>
              <a:t>A variety of initial contexts in terms of research capacity and position on the Pathway can lead to very successful PREMs:</a:t>
            </a:r>
          </a:p>
          <a:p>
            <a:pPr marL="800100" lvl="1" indent="-342900" hangingPunct="1">
              <a:buFont typeface="Arial" panose="020B0604020202020204" pitchFamily="34" charset="0"/>
              <a:buChar char="•"/>
            </a:pPr>
            <a:r>
              <a:rPr lang="en-US" sz="1800" dirty="0"/>
              <a:t>UT El Paso  	</a:t>
            </a:r>
          </a:p>
          <a:p>
            <a:pPr marL="800100" lvl="1" indent="-342900" hangingPunct="1">
              <a:buFont typeface="Arial" panose="020B0604020202020204" pitchFamily="34" charset="0"/>
              <a:buChar char="•"/>
            </a:pPr>
            <a:r>
              <a:rPr lang="en-US" sz="1800" dirty="0"/>
              <a:t>UPR </a:t>
            </a:r>
            <a:r>
              <a:rPr lang="en-US" sz="1800" dirty="0" err="1"/>
              <a:t>Humacao</a:t>
            </a:r>
            <a:r>
              <a:rPr lang="en-US" sz="1800" dirty="0"/>
              <a:t> </a:t>
            </a:r>
          </a:p>
          <a:p>
            <a:pPr marL="342900" indent="-342900" hangingPunct="1">
              <a:buFont typeface="Arial" panose="020B0604020202020204" pitchFamily="34" charset="0"/>
              <a:buChar char="•"/>
            </a:pPr>
            <a:r>
              <a:rPr lang="en-US" sz="2000" dirty="0"/>
              <a:t> An initial description in the proposal will be further refined upon award.</a:t>
            </a:r>
          </a:p>
          <a:p>
            <a:pPr marL="342900" indent="-342900" hangingPunct="1">
              <a:buFont typeface="Arial" panose="020B0604020202020204" pitchFamily="34" charset="0"/>
              <a:buChar char="•"/>
            </a:pPr>
            <a:r>
              <a:rPr lang="en-US" sz="2000" dirty="0"/>
              <a:t>Questions to consider:</a:t>
            </a:r>
          </a:p>
          <a:p>
            <a:pPr marL="742950" lvl="1" indent="-285750" hangingPunct="1">
              <a:buFont typeface="Arial" panose="020B0604020202020204" pitchFamily="34" charset="0"/>
              <a:buChar char="•"/>
            </a:pPr>
            <a:r>
              <a:rPr lang="en-US" sz="1600" dirty="0"/>
              <a:t>Where are we now?</a:t>
            </a:r>
          </a:p>
          <a:p>
            <a:pPr marL="742950" lvl="1" indent="-285750" hangingPunct="1">
              <a:buFont typeface="Arial" panose="020B0604020202020204" pitchFamily="34" charset="0"/>
              <a:buChar char="•"/>
            </a:pPr>
            <a:r>
              <a:rPr lang="en-US" sz="1600" dirty="0"/>
              <a:t>How can we contribute to the Pathway?</a:t>
            </a:r>
          </a:p>
          <a:p>
            <a:pPr marL="742950" lvl="1" indent="-285750" hangingPunct="1">
              <a:buFont typeface="Arial" panose="020B0604020202020204" pitchFamily="34" charset="0"/>
              <a:buChar char="•"/>
            </a:pPr>
            <a:r>
              <a:rPr lang="en-US" sz="1600" dirty="0"/>
              <a:t>Where are we going to be in 6 years?</a:t>
            </a:r>
          </a:p>
          <a:p>
            <a:pPr marL="742950" lvl="1" indent="-285750" hangingPunct="1">
              <a:buFont typeface="Arial" panose="020B0604020202020204" pitchFamily="34" charset="0"/>
              <a:buChar char="•"/>
            </a:pPr>
            <a:r>
              <a:rPr lang="en-US" sz="1600" dirty="0"/>
              <a:t>How are we going to get there?</a:t>
            </a:r>
            <a:endParaRPr lang="en-US" sz="1200" dirty="0"/>
          </a:p>
        </p:txBody>
      </p:sp>
      <p:pic>
        <p:nvPicPr>
          <p:cNvPr id="12" name="Picture 11">
            <a:extLst>
              <a:ext uri="{FF2B5EF4-FFF2-40B4-BE49-F238E27FC236}">
                <a16:creationId xmlns:a16="http://schemas.microsoft.com/office/drawing/2014/main" id="{9E6BE15D-E6A0-4876-975E-26F9EEDBB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040" y="2472172"/>
            <a:ext cx="3646171" cy="2426361"/>
          </a:xfrm>
          <a:prstGeom prst="rect">
            <a:avLst/>
          </a:prstGeom>
        </p:spPr>
      </p:pic>
    </p:spTree>
    <p:extLst>
      <p:ext uri="{BB962C8B-B14F-4D97-AF65-F5344CB8AC3E}">
        <p14:creationId xmlns:p14="http://schemas.microsoft.com/office/powerpoint/2010/main" val="97309603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itle 1"/>
          <p:cNvSpPr txBox="1">
            <a:spLocks noGrp="1"/>
          </p:cNvSpPr>
          <p:nvPr>
            <p:ph type="title"/>
          </p:nvPr>
        </p:nvSpPr>
        <p:spPr>
          <a:prstGeom prst="rect">
            <a:avLst/>
          </a:prstGeom>
        </p:spPr>
        <p:txBody>
          <a:bodyPr/>
          <a:lstStyle>
            <a:lvl1pPr>
              <a:defRPr b="1">
                <a:latin typeface="+mn-lt"/>
                <a:ea typeface="+mn-ea"/>
                <a:cs typeface="+mn-cs"/>
                <a:sym typeface="Calibri"/>
              </a:defRPr>
            </a:lvl1pPr>
          </a:lstStyle>
          <a:p>
            <a:r>
              <a:rPr b="0"/>
              <a:t>Successful Frameworks: </a:t>
            </a:r>
            <a:br>
              <a:rPr lang="en-US" b="0"/>
            </a:br>
            <a:r>
              <a:rPr b="0"/>
              <a:t>PREM Pathway, Partnership and Elements</a:t>
            </a:r>
          </a:p>
        </p:txBody>
      </p:sp>
      <p:sp>
        <p:nvSpPr>
          <p:cNvPr id="364" name="Content Placeholder 2"/>
          <p:cNvSpPr txBox="1">
            <a:spLocks noGrp="1"/>
          </p:cNvSpPr>
          <p:nvPr>
            <p:ph type="body" sz="half" idx="1"/>
          </p:nvPr>
        </p:nvSpPr>
        <p:spPr>
          <a:xfrm>
            <a:off x="6971192" y="2013735"/>
            <a:ext cx="4724401" cy="3719246"/>
          </a:xfrm>
          <a:prstGeom prst="rect">
            <a:avLst/>
          </a:prstGeom>
        </p:spPr>
        <p:txBody>
          <a:bodyPr/>
          <a:lstStyle/>
          <a:p>
            <a:pPr marL="0" indent="0">
              <a:lnSpc>
                <a:spcPct val="140000"/>
              </a:lnSpc>
              <a:buSzTx/>
              <a:buNone/>
              <a:defRPr sz="1800"/>
            </a:pPr>
            <a:endParaRPr dirty="0"/>
          </a:p>
          <a:p>
            <a:pPr marL="914400" lvl="1" indent="-457200">
              <a:lnSpc>
                <a:spcPct val="140000"/>
              </a:lnSpc>
              <a:spcBef>
                <a:spcPts val="500"/>
              </a:spcBef>
              <a:buFontTx/>
              <a:buAutoNum type="arabicPeriod"/>
              <a:defRPr sz="1600"/>
            </a:pPr>
            <a:r>
              <a:rPr dirty="0"/>
              <a:t>Recruitment: New Mexico Highlands University, PI Tatiana Timofeeva</a:t>
            </a:r>
            <a:endParaRPr dirty="0">
              <a:solidFill>
                <a:schemeClr val="accent6"/>
              </a:solidFill>
            </a:endParaRPr>
          </a:p>
          <a:p>
            <a:pPr marL="914400" lvl="1" indent="-457200">
              <a:lnSpc>
                <a:spcPct val="140000"/>
              </a:lnSpc>
              <a:spcBef>
                <a:spcPts val="500"/>
              </a:spcBef>
              <a:buFontTx/>
              <a:buAutoNum type="arabicPeriod"/>
              <a:defRPr sz="1600"/>
            </a:pPr>
            <a:r>
              <a:rPr dirty="0"/>
              <a:t>Retention: University of Texas Rio Grande Valley, PI Karen Lozano</a:t>
            </a:r>
            <a:endParaRPr sz="2400" dirty="0"/>
          </a:p>
          <a:p>
            <a:pPr marL="914400" lvl="1" indent="-457200">
              <a:lnSpc>
                <a:spcPct val="140000"/>
              </a:lnSpc>
              <a:spcBef>
                <a:spcPts val="500"/>
              </a:spcBef>
              <a:buFontTx/>
              <a:buAutoNum type="arabicPeriod"/>
              <a:defRPr sz="1600"/>
            </a:pPr>
            <a:r>
              <a:rPr lang="en-US" dirty="0"/>
              <a:t>Recruitment and Retention</a:t>
            </a:r>
            <a:r>
              <a:rPr dirty="0"/>
              <a:t>: </a:t>
            </a:r>
            <a:r>
              <a:rPr lang="en-US" dirty="0"/>
              <a:t>California State University, </a:t>
            </a:r>
            <a:r>
              <a:rPr dirty="0"/>
              <a:t> PI </a:t>
            </a:r>
            <a:r>
              <a:rPr lang="en-US" dirty="0"/>
              <a:t>Gang Lu</a:t>
            </a:r>
            <a:endParaRPr sz="2400" dirty="0"/>
          </a:p>
          <a:p>
            <a:pPr marL="914400" lvl="1" indent="-457200">
              <a:lnSpc>
                <a:spcPct val="140000"/>
              </a:lnSpc>
              <a:spcBef>
                <a:spcPts val="500"/>
              </a:spcBef>
              <a:buFontTx/>
              <a:buAutoNum type="arabicPeriod"/>
              <a:defRPr sz="1600"/>
            </a:pPr>
            <a:r>
              <a:rPr dirty="0"/>
              <a:t>The whole Pathway: University of </a:t>
            </a:r>
            <a:r>
              <a:rPr lang="en-US" dirty="0"/>
              <a:t>Texas El Paso,</a:t>
            </a:r>
            <a:r>
              <a:rPr dirty="0"/>
              <a:t> PI </a:t>
            </a:r>
            <a:r>
              <a:rPr lang="en-US" dirty="0"/>
              <a:t>Luis Echegoyen</a:t>
            </a:r>
            <a:endParaRPr dirty="0"/>
          </a:p>
        </p:txBody>
      </p:sp>
      <p:pic>
        <p:nvPicPr>
          <p:cNvPr id="365" name="Picture 5" descr="Picture 5"/>
          <p:cNvPicPr>
            <a:picLocks noChangeAspect="1"/>
          </p:cNvPicPr>
          <p:nvPr/>
        </p:nvPicPr>
        <p:blipFill>
          <a:blip r:embed="rId3">
            <a:extLst/>
          </a:blip>
          <a:stretch>
            <a:fillRect/>
          </a:stretch>
        </p:blipFill>
        <p:spPr>
          <a:xfrm>
            <a:off x="838200" y="1880016"/>
            <a:ext cx="6005080" cy="4151737"/>
          </a:xfrm>
          <a:prstGeom prst="rect">
            <a:avLst/>
          </a:prstGeom>
          <a:ln w="12700">
            <a:miter lim="400000"/>
          </a:ln>
        </p:spPr>
      </p:pic>
      <p:grpSp>
        <p:nvGrpSpPr>
          <p:cNvPr id="5" name="Group 4"/>
          <p:cNvGrpSpPr/>
          <p:nvPr/>
        </p:nvGrpSpPr>
        <p:grpSpPr>
          <a:xfrm>
            <a:off x="0" y="6092248"/>
            <a:ext cx="12192000" cy="783859"/>
            <a:chOff x="0" y="6092248"/>
            <a:chExt cx="12192000" cy="783859"/>
          </a:xfrm>
        </p:grpSpPr>
        <p:sp>
          <p:nvSpPr>
            <p:cNvPr id="6" name="Rectangle 5">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4D966A-09F3-43FA-A071-DDAA4E106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8" name="Picture 7">
              <a:extLst>
                <a:ext uri="{FF2B5EF4-FFF2-40B4-BE49-F238E27FC236}">
                  <a16:creationId xmlns:a16="http://schemas.microsoft.com/office/drawing/2014/main" id="{7F0B3B7E-2274-4E9F-9F99-737578344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le 1"/>
          <p:cNvSpPr txBox="1">
            <a:spLocks noGrp="1"/>
          </p:cNvSpPr>
          <p:nvPr>
            <p:ph type="title"/>
          </p:nvPr>
        </p:nvSpPr>
        <p:spPr>
          <a:prstGeom prst="rect">
            <a:avLst/>
          </a:prstGeom>
        </p:spPr>
        <p:txBody>
          <a:bodyPr/>
          <a:lstStyle/>
          <a:p>
            <a:r>
              <a:rPr dirty="0"/>
              <a:t>The Expectation </a:t>
            </a:r>
            <a:r>
              <a:rPr lang="en-US" dirty="0"/>
              <a:t>and Outcome </a:t>
            </a:r>
            <a:br>
              <a:rPr lang="en-US" dirty="0"/>
            </a:br>
            <a:r>
              <a:rPr dirty="0"/>
              <a:t>of a PREM Award</a:t>
            </a:r>
          </a:p>
        </p:txBody>
      </p:sp>
      <p:grpSp>
        <p:nvGrpSpPr>
          <p:cNvPr id="377" name="Group 8"/>
          <p:cNvGrpSpPr/>
          <p:nvPr/>
        </p:nvGrpSpPr>
        <p:grpSpPr>
          <a:xfrm>
            <a:off x="6603412" y="2125420"/>
            <a:ext cx="4904673" cy="3242862"/>
            <a:chOff x="0" y="0"/>
            <a:chExt cx="6263794" cy="3964154"/>
          </a:xfrm>
        </p:grpSpPr>
        <p:pic>
          <p:nvPicPr>
            <p:cNvPr id="371" name="Picture 7" descr="Picture 7"/>
            <p:cNvPicPr>
              <a:picLocks noChangeAspect="1"/>
            </p:cNvPicPr>
            <p:nvPr/>
          </p:nvPicPr>
          <p:blipFill>
            <a:blip r:embed="rId3">
              <a:extLst/>
            </a:blip>
            <a:stretch>
              <a:fillRect/>
            </a:stretch>
          </p:blipFill>
          <p:spPr>
            <a:xfrm>
              <a:off x="383067" y="0"/>
              <a:ext cx="2558266" cy="1914626"/>
            </a:xfrm>
            <a:prstGeom prst="rect">
              <a:avLst/>
            </a:prstGeom>
            <a:ln w="12700" cap="flat">
              <a:noFill/>
              <a:miter lim="400000"/>
            </a:ln>
            <a:effectLst/>
          </p:spPr>
        </p:pic>
        <p:sp>
          <p:nvSpPr>
            <p:cNvPr id="372" name="Connector: Curved 9"/>
            <p:cNvSpPr/>
            <p:nvPr/>
          </p:nvSpPr>
          <p:spPr>
            <a:xfrm rot="10800000" flipH="1">
              <a:off x="2232115" y="504873"/>
              <a:ext cx="1333789" cy="6127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6350" cap="flat">
              <a:solidFill>
                <a:schemeClr val="accent1"/>
              </a:solidFill>
              <a:prstDash val="solid"/>
              <a:miter lim="800000"/>
              <a:tailEnd type="triangle" w="med" len="med"/>
            </a:ln>
            <a:effectLst/>
          </p:spPr>
          <p:txBody>
            <a:bodyPr wrap="square" lIns="45719" tIns="45719" rIns="45719" bIns="45719" numCol="1" anchor="ctr">
              <a:noAutofit/>
            </a:bodyPr>
            <a:lstStyle/>
            <a:p>
              <a:endParaRPr/>
            </a:p>
          </p:txBody>
        </p:sp>
        <p:sp>
          <p:nvSpPr>
            <p:cNvPr id="373" name="TextBox 10"/>
            <p:cNvSpPr txBox="1"/>
            <p:nvPr/>
          </p:nvSpPr>
          <p:spPr>
            <a:xfrm>
              <a:off x="3588875" y="26367"/>
              <a:ext cx="1842082" cy="891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r>
                <a:t>Diversity</a:t>
              </a:r>
            </a:p>
            <a:p>
              <a:pPr algn="ctr"/>
              <a:r>
                <a:t>+</a:t>
              </a:r>
            </a:p>
            <a:p>
              <a:pPr algn="ctr"/>
              <a:r>
                <a:t>Scientific Output</a:t>
              </a:r>
            </a:p>
          </p:txBody>
        </p:sp>
        <p:pic>
          <p:nvPicPr>
            <p:cNvPr id="374" name="Picture 3" descr="Picture 3"/>
            <p:cNvPicPr>
              <a:picLocks noChangeAspect="1"/>
            </p:cNvPicPr>
            <p:nvPr/>
          </p:nvPicPr>
          <p:blipFill>
            <a:blip r:embed="rId4">
              <a:extLst/>
            </a:blip>
            <a:stretch>
              <a:fillRect/>
            </a:stretch>
          </p:blipFill>
          <p:spPr>
            <a:xfrm>
              <a:off x="4297226" y="2899451"/>
              <a:ext cx="1966569" cy="1064704"/>
            </a:xfrm>
            <a:prstGeom prst="rect">
              <a:avLst/>
            </a:prstGeom>
            <a:ln w="12700" cap="flat">
              <a:noFill/>
              <a:miter lim="400000"/>
            </a:ln>
            <a:effectLst/>
          </p:spPr>
        </p:pic>
        <p:pic>
          <p:nvPicPr>
            <p:cNvPr id="375" name="Picture 5" descr="Picture 5"/>
            <p:cNvPicPr>
              <a:picLocks noChangeAspect="1"/>
            </p:cNvPicPr>
            <p:nvPr/>
          </p:nvPicPr>
          <p:blipFill>
            <a:blip r:embed="rId5">
              <a:extLst/>
            </a:blip>
            <a:stretch>
              <a:fillRect/>
            </a:stretch>
          </p:blipFill>
          <p:spPr>
            <a:xfrm>
              <a:off x="-1" y="1914625"/>
              <a:ext cx="4155545" cy="2049530"/>
            </a:xfrm>
            <a:prstGeom prst="rect">
              <a:avLst/>
            </a:prstGeom>
            <a:ln w="12700" cap="flat">
              <a:noFill/>
              <a:miter lim="400000"/>
            </a:ln>
            <a:effectLst/>
          </p:spPr>
        </p:pic>
        <p:pic>
          <p:nvPicPr>
            <p:cNvPr id="376" name="Picture 6" descr="Picture 6"/>
            <p:cNvPicPr>
              <a:picLocks noChangeAspect="1"/>
            </p:cNvPicPr>
            <p:nvPr/>
          </p:nvPicPr>
          <p:blipFill>
            <a:blip r:embed="rId6">
              <a:extLst/>
            </a:blip>
            <a:stretch>
              <a:fillRect/>
            </a:stretch>
          </p:blipFill>
          <p:spPr>
            <a:xfrm>
              <a:off x="4205531" y="1743342"/>
              <a:ext cx="2024621" cy="1111539"/>
            </a:xfrm>
            <a:prstGeom prst="rect">
              <a:avLst/>
            </a:prstGeom>
            <a:ln w="12700" cap="flat">
              <a:noFill/>
              <a:miter lim="400000"/>
            </a:ln>
            <a:effectLst/>
          </p:spPr>
        </p:pic>
      </p:grpSp>
      <p:grpSp>
        <p:nvGrpSpPr>
          <p:cNvPr id="12" name="Group 11"/>
          <p:cNvGrpSpPr/>
          <p:nvPr/>
        </p:nvGrpSpPr>
        <p:grpSpPr>
          <a:xfrm>
            <a:off x="0" y="6092248"/>
            <a:ext cx="12192000" cy="783859"/>
            <a:chOff x="0" y="6092248"/>
            <a:chExt cx="12192000" cy="783859"/>
          </a:xfrm>
        </p:grpSpPr>
        <p:sp>
          <p:nvSpPr>
            <p:cNvPr id="13" name="Rectangle 12">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24D966A-09F3-43FA-A071-DDAA4E106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15" name="Picture 14">
              <a:extLst>
                <a:ext uri="{FF2B5EF4-FFF2-40B4-BE49-F238E27FC236}">
                  <a16:creationId xmlns:a16="http://schemas.microsoft.com/office/drawing/2014/main" id="{7F0B3B7E-2274-4E9F-9F99-7375783441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
        <p:nvSpPr>
          <p:cNvPr id="3" name="Text Placeholder 2">
            <a:extLst>
              <a:ext uri="{FF2B5EF4-FFF2-40B4-BE49-F238E27FC236}">
                <a16:creationId xmlns:a16="http://schemas.microsoft.com/office/drawing/2014/main" id="{B0D6F3C7-70B0-4485-BE95-D5A112DCCA0B}"/>
              </a:ext>
            </a:extLst>
          </p:cNvPr>
          <p:cNvSpPr>
            <a:spLocks noGrp="1"/>
          </p:cNvSpPr>
          <p:nvPr>
            <p:ph type="body" idx="1"/>
          </p:nvPr>
        </p:nvSpPr>
        <p:spPr>
          <a:xfrm>
            <a:off x="849486" y="2538430"/>
            <a:ext cx="5075269" cy="2472055"/>
          </a:xfrm>
        </p:spPr>
        <p:txBody>
          <a:bodyPr/>
          <a:lstStyle/>
          <a:p>
            <a:r>
              <a:rPr lang="en-US" dirty="0"/>
              <a:t>Expectation: Increase diversity through Materials Research. </a:t>
            </a:r>
          </a:p>
          <a:p>
            <a:r>
              <a:rPr lang="en-US" dirty="0"/>
              <a:t>Outcome: Increased diversity and research &amp; education output.</a:t>
            </a:r>
          </a:p>
          <a:p>
            <a:endParaRPr lang="en-US" dirty="0"/>
          </a:p>
          <a:p>
            <a:pPr marL="0" indent="0">
              <a:buNone/>
            </a:pPr>
            <a:endParaRPr lang="en-US" dirty="0"/>
          </a:p>
          <a:p>
            <a:endParaRPr lang="en-US"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
          <p:cNvSpPr txBox="1">
            <a:spLocks noGrp="1"/>
          </p:cNvSpPr>
          <p:nvPr>
            <p:ph type="title"/>
          </p:nvPr>
        </p:nvSpPr>
        <p:spPr>
          <a:prstGeom prst="rect">
            <a:avLst/>
          </a:prstGeom>
        </p:spPr>
        <p:txBody>
          <a:bodyPr/>
          <a:lstStyle/>
          <a:p>
            <a:r>
              <a:t>Context</a:t>
            </a:r>
          </a:p>
        </p:txBody>
      </p:sp>
      <p:sp>
        <p:nvSpPr>
          <p:cNvPr id="128" name="Content Placeholder 3"/>
          <p:cNvSpPr txBox="1">
            <a:spLocks noGrp="1"/>
          </p:cNvSpPr>
          <p:nvPr>
            <p:ph type="body" idx="1"/>
          </p:nvPr>
        </p:nvSpPr>
        <p:spPr>
          <a:xfrm>
            <a:off x="934453" y="1690688"/>
            <a:ext cx="10515601" cy="4095480"/>
          </a:xfrm>
          <a:prstGeom prst="rect">
            <a:avLst/>
          </a:prstGeom>
        </p:spPr>
        <p:txBody>
          <a:bodyPr/>
          <a:lstStyle/>
          <a:p>
            <a:pPr marL="0" indent="0" algn="ctr">
              <a:buSzTx/>
              <a:buNone/>
              <a:defRPr i="1"/>
            </a:pPr>
            <a:r>
              <a:t>From ‘NSF_big_ideas’</a:t>
            </a:r>
          </a:p>
          <a:p>
            <a:pPr marL="0" indent="0" algn="ctr">
              <a:buSzTx/>
              <a:buNone/>
              <a:defRPr i="1"/>
            </a:pPr>
            <a:endParaRPr/>
          </a:p>
          <a:p>
            <a:pPr marL="0" indent="0" algn="ctr">
              <a:buSzTx/>
              <a:buNone/>
              <a:defRPr i="1"/>
            </a:pPr>
            <a:r>
              <a:t>The U.S. is experiencing a period of significant demographic shifts; the Census Bureau projects that </a:t>
            </a:r>
            <a:r>
              <a:rPr b="1"/>
              <a:t>by 2050, minorities will comprise 53 percent of the population </a:t>
            </a:r>
            <a:r>
              <a:t>(31% today)</a:t>
            </a:r>
          </a:p>
          <a:p>
            <a:pPr marL="0" indent="0" algn="ctr">
              <a:buSzTx/>
              <a:buNone/>
              <a:defRPr i="1"/>
            </a:pPr>
            <a:r>
              <a:t>To maintain U.S. leadership in science</a:t>
            </a:r>
            <a:r>
              <a:rPr b="1"/>
              <a:t>, the nation must address the challenge of broadening participation in STEM </a:t>
            </a:r>
            <a:r>
              <a:t>within a single generation</a:t>
            </a:r>
          </a:p>
          <a:p>
            <a:pPr marL="0" indent="0" algn="ctr">
              <a:buSzTx/>
              <a:buNone/>
              <a:defRPr b="1" u="sng"/>
            </a:pPr>
            <a:r>
              <a:t>The PREM program is the DMR response to that call</a:t>
            </a:r>
          </a:p>
        </p:txBody>
      </p:sp>
      <p:pic>
        <p:nvPicPr>
          <p:cNvPr id="2" name="Picture 1"/>
          <p:cNvPicPr>
            <a:picLocks noChangeAspect="1"/>
          </p:cNvPicPr>
          <p:nvPr/>
        </p:nvPicPr>
        <p:blipFill>
          <a:blip r:embed="rId2"/>
          <a:stretch>
            <a:fillRect/>
          </a:stretch>
        </p:blipFill>
        <p:spPr>
          <a:xfrm>
            <a:off x="9791485" y="365125"/>
            <a:ext cx="2032000" cy="2032000"/>
          </a:xfrm>
          <a:prstGeom prst="rect">
            <a:avLst/>
          </a:prstGeom>
        </p:spPr>
      </p:pic>
      <p:grpSp>
        <p:nvGrpSpPr>
          <p:cNvPr id="5" name="Group 4"/>
          <p:cNvGrpSpPr/>
          <p:nvPr/>
        </p:nvGrpSpPr>
        <p:grpSpPr>
          <a:xfrm>
            <a:off x="0" y="6092248"/>
            <a:ext cx="12192000" cy="783859"/>
            <a:chOff x="0" y="6092248"/>
            <a:chExt cx="12192000" cy="783859"/>
          </a:xfrm>
        </p:grpSpPr>
        <p:sp>
          <p:nvSpPr>
            <p:cNvPr id="6" name="Rectangle 5">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4D966A-09F3-43FA-A071-DDAA4E106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8" name="Picture 7">
              <a:extLst>
                <a:ext uri="{FF2B5EF4-FFF2-40B4-BE49-F238E27FC236}">
                  <a16:creationId xmlns:a16="http://schemas.microsoft.com/office/drawing/2014/main" id="{7F0B3B7E-2274-4E9F-9F99-737578344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Content Placeholder 2"/>
          <p:cNvSpPr txBox="1">
            <a:spLocks noGrp="1"/>
          </p:cNvSpPr>
          <p:nvPr>
            <p:ph type="body" sz="half" idx="1"/>
          </p:nvPr>
        </p:nvSpPr>
        <p:spPr>
          <a:xfrm>
            <a:off x="452966" y="1332136"/>
            <a:ext cx="6261245" cy="4760112"/>
          </a:xfrm>
          <a:prstGeom prst="rect">
            <a:avLst/>
          </a:prstGeom>
        </p:spPr>
        <p:txBody>
          <a:bodyPr/>
          <a:lstStyle/>
          <a:p>
            <a:pPr>
              <a:lnSpc>
                <a:spcPct val="81000"/>
              </a:lnSpc>
              <a:defRPr sz="1100"/>
            </a:pPr>
            <a:r>
              <a:rPr dirty="0"/>
              <a:t>General inquiries regarding this program should be made to:</a:t>
            </a:r>
          </a:p>
          <a:p>
            <a:pPr marL="0" indent="0">
              <a:lnSpc>
                <a:spcPct val="81000"/>
              </a:lnSpc>
              <a:buSzTx/>
              <a:buNone/>
              <a:defRPr sz="1100"/>
            </a:pPr>
            <a:r>
              <a:rPr dirty="0"/>
              <a:t>Eva Campo, telephone: (703) 292-7010, email: </a:t>
            </a:r>
            <a:r>
              <a:rPr u="sng" dirty="0">
                <a:solidFill>
                  <a:srgbClr val="0563C1"/>
                </a:solidFill>
                <a:uFill>
                  <a:solidFill>
                    <a:srgbClr val="0563C1"/>
                  </a:solidFill>
                </a:uFill>
                <a:hlinkClick r:id="rId3"/>
              </a:rPr>
              <a:t>ecampo@nsf.gov</a:t>
            </a:r>
          </a:p>
          <a:p>
            <a:pPr marL="0" indent="0">
              <a:lnSpc>
                <a:spcPct val="81000"/>
              </a:lnSpc>
              <a:buSzTx/>
              <a:buNone/>
              <a:defRPr sz="1100"/>
            </a:pPr>
            <a:endParaRPr u="sng" dirty="0">
              <a:solidFill>
                <a:srgbClr val="0563C1"/>
              </a:solidFill>
              <a:uFill>
                <a:solidFill>
                  <a:srgbClr val="0563C1"/>
                </a:solidFill>
              </a:uFill>
              <a:hlinkClick r:id="rId3"/>
            </a:endParaRPr>
          </a:p>
          <a:p>
            <a:pPr>
              <a:lnSpc>
                <a:spcPct val="81000"/>
              </a:lnSpc>
              <a:defRPr sz="1100"/>
            </a:pPr>
            <a:r>
              <a:rPr dirty="0"/>
              <a:t>Full solicitation details:</a:t>
            </a:r>
          </a:p>
          <a:p>
            <a:pPr marL="0" indent="0">
              <a:lnSpc>
                <a:spcPct val="81000"/>
              </a:lnSpc>
              <a:buSzTx/>
              <a:buNone/>
              <a:defRPr sz="1100"/>
            </a:pPr>
            <a:r>
              <a:rPr u="sng" dirty="0">
                <a:solidFill>
                  <a:srgbClr val="0563C1"/>
                </a:solidFill>
                <a:uFill>
                  <a:solidFill>
                    <a:srgbClr val="0563C1"/>
                  </a:solidFill>
                </a:uFill>
                <a:hlinkClick r:id="rId4"/>
              </a:rPr>
              <a:t>https://www.nsf.gov/funding/pgm_summ.jsp?pims_id=5439</a:t>
            </a:r>
          </a:p>
          <a:p>
            <a:pPr marL="0" indent="0">
              <a:lnSpc>
                <a:spcPct val="81000"/>
              </a:lnSpc>
              <a:buSzTx/>
              <a:buNone/>
              <a:defRPr sz="1100"/>
            </a:pPr>
            <a:endParaRPr u="sng" dirty="0">
              <a:solidFill>
                <a:srgbClr val="0563C1"/>
              </a:solidFill>
              <a:uFill>
                <a:solidFill>
                  <a:srgbClr val="0563C1"/>
                </a:solidFill>
              </a:uFill>
              <a:hlinkClick r:id="rId4"/>
            </a:endParaRPr>
          </a:p>
          <a:p>
            <a:pPr>
              <a:lnSpc>
                <a:spcPct val="81000"/>
              </a:lnSpc>
              <a:defRPr sz="1100"/>
            </a:pPr>
            <a:r>
              <a:rPr dirty="0"/>
              <a:t>More information about current PREM awards:</a:t>
            </a:r>
          </a:p>
          <a:p>
            <a:pPr marL="0" indent="0">
              <a:lnSpc>
                <a:spcPct val="81000"/>
              </a:lnSpc>
              <a:buSzTx/>
              <a:buNone/>
              <a:defRPr sz="1100"/>
            </a:pPr>
            <a:r>
              <a:rPr u="sng" dirty="0">
                <a:solidFill>
                  <a:srgbClr val="0563C1"/>
                </a:solidFill>
                <a:uFill>
                  <a:solidFill>
                    <a:srgbClr val="0563C1"/>
                  </a:solidFill>
                </a:uFill>
                <a:hlinkClick r:id="rId5"/>
              </a:rPr>
              <a:t>https://www.prem-dmr.org/</a:t>
            </a:r>
          </a:p>
          <a:p>
            <a:pPr marL="0" indent="0">
              <a:lnSpc>
                <a:spcPct val="81000"/>
              </a:lnSpc>
              <a:buSzTx/>
              <a:buNone/>
              <a:defRPr sz="1100"/>
            </a:pPr>
            <a:endParaRPr u="sng" dirty="0">
              <a:solidFill>
                <a:srgbClr val="0563C1"/>
              </a:solidFill>
              <a:uFill>
                <a:solidFill>
                  <a:srgbClr val="0563C1"/>
                </a:solidFill>
              </a:uFill>
              <a:hlinkClick r:id="rId5"/>
            </a:endParaRPr>
          </a:p>
          <a:p>
            <a:pPr>
              <a:lnSpc>
                <a:spcPct val="81000"/>
              </a:lnSpc>
              <a:defRPr sz="1100"/>
            </a:pPr>
            <a:r>
              <a:rPr dirty="0"/>
              <a:t>Information about DMR: </a:t>
            </a:r>
          </a:p>
          <a:p>
            <a:pPr marL="0" indent="0">
              <a:lnSpc>
                <a:spcPct val="81000"/>
              </a:lnSpc>
              <a:buSzTx/>
              <a:buNone/>
              <a:defRPr sz="1100"/>
            </a:pPr>
            <a:r>
              <a:rPr u="sng" dirty="0">
                <a:solidFill>
                  <a:srgbClr val="0563C1"/>
                </a:solidFill>
                <a:uFill>
                  <a:solidFill>
                    <a:srgbClr val="0563C1"/>
                  </a:solidFill>
                </a:uFill>
                <a:hlinkClick r:id="rId6"/>
              </a:rPr>
              <a:t>https://www.nsf.gov/div/index.jsp?div=DMR</a:t>
            </a:r>
          </a:p>
          <a:p>
            <a:pPr marL="0" indent="0">
              <a:lnSpc>
                <a:spcPct val="81000"/>
              </a:lnSpc>
              <a:buSzTx/>
              <a:buNone/>
              <a:defRPr sz="1100"/>
            </a:pPr>
            <a:endParaRPr u="sng" dirty="0">
              <a:solidFill>
                <a:srgbClr val="0563C1"/>
              </a:solidFill>
              <a:uFill>
                <a:solidFill>
                  <a:srgbClr val="0563C1"/>
                </a:solidFill>
              </a:uFill>
              <a:hlinkClick r:id="rId6"/>
            </a:endParaRPr>
          </a:p>
          <a:p>
            <a:pPr>
              <a:lnSpc>
                <a:spcPct val="81000"/>
              </a:lnSpc>
              <a:defRPr sz="1100"/>
            </a:pPr>
            <a:r>
              <a:rPr dirty="0"/>
              <a:t>For questions related to the use of FastLane, contact:</a:t>
            </a:r>
          </a:p>
          <a:p>
            <a:pPr marL="0" indent="0">
              <a:lnSpc>
                <a:spcPct val="81000"/>
              </a:lnSpc>
              <a:buSzTx/>
              <a:buNone/>
              <a:defRPr sz="1100"/>
            </a:pPr>
            <a:r>
              <a:rPr dirty="0"/>
              <a:t>FastLane Help Desk, telephone: 1-800-673-6188; e-mail: </a:t>
            </a:r>
            <a:r>
              <a:rPr u="sng" dirty="0">
                <a:solidFill>
                  <a:srgbClr val="0563C1"/>
                </a:solidFill>
                <a:uFill>
                  <a:solidFill>
                    <a:srgbClr val="0563C1"/>
                  </a:solidFill>
                </a:uFill>
                <a:hlinkClick r:id="rId7"/>
              </a:rPr>
              <a:t>fastlane@nsf.gov</a:t>
            </a:r>
            <a:r>
              <a:rPr dirty="0"/>
              <a:t>.</a:t>
            </a:r>
          </a:p>
          <a:p>
            <a:pPr marL="0" indent="0">
              <a:lnSpc>
                <a:spcPct val="81000"/>
              </a:lnSpc>
              <a:buSzTx/>
              <a:buNone/>
              <a:defRPr sz="1100"/>
            </a:pPr>
            <a:endParaRPr dirty="0"/>
          </a:p>
          <a:p>
            <a:pPr>
              <a:lnSpc>
                <a:spcPct val="81000"/>
              </a:lnSpc>
              <a:defRPr sz="1100"/>
            </a:pPr>
            <a:r>
              <a:rPr dirty="0"/>
              <a:t>For questions relating to Grants.gov contact:</a:t>
            </a:r>
          </a:p>
          <a:p>
            <a:pPr marL="0" indent="0">
              <a:lnSpc>
                <a:spcPct val="81000"/>
              </a:lnSpc>
              <a:buSzTx/>
              <a:buNone/>
              <a:defRPr sz="1100"/>
            </a:pPr>
            <a:r>
              <a:rPr dirty="0"/>
              <a:t>Grants.gov Contact Center: If the Authorized Organizational Representatives (AOR) has not received a confirmation message from Grants.gov within 48 hours of submission of application, please contact via telephone: 1-800-518-4726; e-mail: </a:t>
            </a:r>
            <a:r>
              <a:rPr u="sng" dirty="0">
                <a:solidFill>
                  <a:srgbClr val="0563C1"/>
                </a:solidFill>
                <a:uFill>
                  <a:solidFill>
                    <a:srgbClr val="0563C1"/>
                  </a:solidFill>
                </a:uFill>
                <a:hlinkClick r:id="rId8"/>
              </a:rPr>
              <a:t>support@grants.gov</a:t>
            </a:r>
          </a:p>
        </p:txBody>
      </p:sp>
      <p:sp>
        <p:nvSpPr>
          <p:cNvPr id="383"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NSF Contacts</a:t>
            </a:r>
          </a:p>
        </p:txBody>
      </p:sp>
      <p:grpSp>
        <p:nvGrpSpPr>
          <p:cNvPr id="4" name="Group 3"/>
          <p:cNvGrpSpPr/>
          <p:nvPr/>
        </p:nvGrpSpPr>
        <p:grpSpPr>
          <a:xfrm>
            <a:off x="0" y="6092248"/>
            <a:ext cx="12192000" cy="783859"/>
            <a:chOff x="0" y="6092248"/>
            <a:chExt cx="12192000" cy="783859"/>
          </a:xfrm>
        </p:grpSpPr>
        <p:sp>
          <p:nvSpPr>
            <p:cNvPr id="5" name="Rectangle 4">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4D966A-09F3-43FA-A071-DDAA4E106F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7" name="Picture 6">
              <a:extLst>
                <a:ext uri="{FF2B5EF4-FFF2-40B4-BE49-F238E27FC236}">
                  <a16:creationId xmlns:a16="http://schemas.microsoft.com/office/drawing/2014/main" id="{7F0B3B7E-2274-4E9F-9F99-7375783441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ontent Placeholder 2"/>
          <p:cNvSpPr txBox="1">
            <a:spLocks noGrp="1"/>
          </p:cNvSpPr>
          <p:nvPr>
            <p:ph type="body" sz="half" idx="1"/>
          </p:nvPr>
        </p:nvSpPr>
        <p:spPr>
          <a:xfrm>
            <a:off x="515362" y="1675428"/>
            <a:ext cx="5779170" cy="3873455"/>
          </a:xfrm>
          <a:prstGeom prst="rect">
            <a:avLst/>
          </a:prstGeom>
        </p:spPr>
        <p:txBody>
          <a:bodyPr>
            <a:normAutofit/>
          </a:bodyPr>
          <a:lstStyle/>
          <a:p>
            <a:pPr marL="0" indent="0" defTabSz="896111">
              <a:spcBef>
                <a:spcPts val="900"/>
              </a:spcBef>
              <a:buSzTx/>
              <a:buNone/>
              <a:defRPr sz="1960"/>
            </a:pPr>
            <a:r>
              <a:rPr dirty="0"/>
              <a:t>The PREM program aims to:</a:t>
            </a:r>
          </a:p>
          <a:p>
            <a:pPr marL="504063" indent="-504063" defTabSz="896111">
              <a:spcBef>
                <a:spcPts val="900"/>
              </a:spcBef>
              <a:buFontTx/>
              <a:buAutoNum type="arabicPeriod"/>
              <a:defRPr sz="1960" b="1"/>
            </a:pPr>
            <a:r>
              <a:rPr dirty="0"/>
              <a:t>Enable, build, and grow partnerships </a:t>
            </a:r>
            <a:r>
              <a:rPr b="0" dirty="0"/>
              <a:t>between minority-serving institutions (MSI) and DMR-supported centers and/or facilities to increase:</a:t>
            </a:r>
          </a:p>
          <a:p>
            <a:pPr marL="952119" lvl="1" indent="-504063" defTabSz="896111">
              <a:spcBef>
                <a:spcPts val="400"/>
              </a:spcBef>
              <a:buFontTx/>
              <a:buAutoNum type="alphaLcParenR"/>
              <a:defRPr sz="1764"/>
            </a:pPr>
            <a:r>
              <a:rPr dirty="0"/>
              <a:t>recruitment</a:t>
            </a:r>
            <a:endParaRPr sz="2352" dirty="0"/>
          </a:p>
          <a:p>
            <a:pPr marL="952119" lvl="1" indent="-504063" defTabSz="896111">
              <a:spcBef>
                <a:spcPts val="400"/>
              </a:spcBef>
              <a:buFontTx/>
              <a:buAutoNum type="alphaLcParenR"/>
              <a:defRPr sz="1764"/>
            </a:pPr>
            <a:r>
              <a:rPr dirty="0"/>
              <a:t>retention </a:t>
            </a:r>
            <a:endParaRPr sz="2352" dirty="0"/>
          </a:p>
          <a:p>
            <a:pPr marL="952119" lvl="1" indent="-504063" defTabSz="896111">
              <a:spcBef>
                <a:spcPts val="400"/>
              </a:spcBef>
              <a:buFontTx/>
              <a:buAutoNum type="alphaLcParenR"/>
              <a:defRPr sz="1764"/>
            </a:pPr>
            <a:r>
              <a:rPr dirty="0"/>
              <a:t>degree attainment</a:t>
            </a:r>
            <a:endParaRPr lang="en-US" dirty="0"/>
          </a:p>
          <a:p>
            <a:pPr marL="0" lvl="1" indent="448055" algn="ctr" defTabSz="896111">
              <a:spcBef>
                <a:spcPts val="400"/>
              </a:spcBef>
              <a:buSzTx/>
              <a:buNone/>
              <a:defRPr sz="1960" u="sng"/>
            </a:pPr>
            <a:r>
              <a:rPr dirty="0"/>
              <a:t>by members of those groups most underrepresented in materials research</a:t>
            </a:r>
            <a:r>
              <a:rPr u="none" dirty="0"/>
              <a:t>. </a:t>
            </a:r>
            <a:endParaRPr sz="2352" dirty="0"/>
          </a:p>
          <a:p>
            <a:pPr marL="504063" indent="-504063" defTabSz="896111">
              <a:spcBef>
                <a:spcPts val="900"/>
              </a:spcBef>
              <a:buFontTx/>
              <a:buAutoNum type="arabicPeriod"/>
              <a:defRPr sz="1960"/>
            </a:pPr>
            <a:r>
              <a:rPr dirty="0"/>
              <a:t>Support excellent research and education endeavors that strengthen such partnerships.</a:t>
            </a:r>
          </a:p>
        </p:txBody>
      </p:sp>
      <p:pic>
        <p:nvPicPr>
          <p:cNvPr id="131" name="Picture 3" descr="Picture 3"/>
          <p:cNvPicPr>
            <a:picLocks noChangeAspect="1"/>
          </p:cNvPicPr>
          <p:nvPr/>
        </p:nvPicPr>
        <p:blipFill>
          <a:blip r:embed="rId2">
            <a:extLst/>
          </a:blip>
          <a:stretch>
            <a:fillRect/>
          </a:stretch>
        </p:blipFill>
        <p:spPr>
          <a:xfrm>
            <a:off x="5916239" y="2371243"/>
            <a:ext cx="6275761" cy="2743199"/>
          </a:xfrm>
          <a:prstGeom prst="rect">
            <a:avLst/>
          </a:prstGeom>
          <a:ln w="12700">
            <a:miter lim="400000"/>
          </a:ln>
        </p:spPr>
      </p:pic>
      <p:sp>
        <p:nvSpPr>
          <p:cNvPr id="132" name="Title 6"/>
          <p:cNvSpPr txBox="1">
            <a:spLocks noGrp="1"/>
          </p:cNvSpPr>
          <p:nvPr>
            <p:ph type="title"/>
          </p:nvPr>
        </p:nvSpPr>
        <p:spPr>
          <a:prstGeom prst="rect">
            <a:avLst/>
          </a:prstGeom>
        </p:spPr>
        <p:txBody>
          <a:bodyPr/>
          <a:lstStyle/>
          <a:p>
            <a:r>
              <a:t>Mission</a:t>
            </a:r>
          </a:p>
        </p:txBody>
      </p:sp>
      <p:grpSp>
        <p:nvGrpSpPr>
          <p:cNvPr id="5" name="Group 4"/>
          <p:cNvGrpSpPr/>
          <p:nvPr/>
        </p:nvGrpSpPr>
        <p:grpSpPr>
          <a:xfrm>
            <a:off x="0" y="6092248"/>
            <a:ext cx="12192000" cy="783859"/>
            <a:chOff x="0" y="6092248"/>
            <a:chExt cx="12192000" cy="783859"/>
          </a:xfrm>
        </p:grpSpPr>
        <p:sp>
          <p:nvSpPr>
            <p:cNvPr id="6" name="Rectangle 5">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4D966A-09F3-43FA-A071-DDAA4E106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8" name="Picture 7">
              <a:extLst>
                <a:ext uri="{FF2B5EF4-FFF2-40B4-BE49-F238E27FC236}">
                  <a16:creationId xmlns:a16="http://schemas.microsoft.com/office/drawing/2014/main" id="{7F0B3B7E-2274-4E9F-9F99-737578344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3"/>
          <p:cNvSpPr txBox="1">
            <a:spLocks noGrp="1"/>
          </p:cNvSpPr>
          <p:nvPr>
            <p:ph type="body" sz="half" idx="1"/>
          </p:nvPr>
        </p:nvSpPr>
        <p:spPr>
          <a:xfrm>
            <a:off x="1642770" y="3307810"/>
            <a:ext cx="9694509" cy="3159905"/>
          </a:xfrm>
          <a:prstGeom prst="rect">
            <a:avLst/>
          </a:prstGeom>
          <a:solidFill>
            <a:srgbClr val="FFFFFF"/>
          </a:solidFill>
        </p:spPr>
        <p:txBody>
          <a:bodyPr/>
          <a:lstStyle/>
          <a:p>
            <a:pPr marL="342900" indent="-342900">
              <a:lnSpc>
                <a:spcPct val="80000"/>
              </a:lnSpc>
              <a:buFontTx/>
              <a:buAutoNum type="alphaUcPeriod"/>
              <a:defRPr sz="1800" b="1" i="1">
                <a:solidFill>
                  <a:srgbClr val="44546A"/>
                </a:solidFill>
              </a:defRPr>
            </a:pPr>
            <a:r>
              <a:rPr dirty="0"/>
              <a:t>TRANSFORM THE FRONTIERS OF SCIENCE:   </a:t>
            </a:r>
          </a:p>
          <a:p>
            <a:pPr marL="112713" indent="169861">
              <a:lnSpc>
                <a:spcPct val="80000"/>
              </a:lnSpc>
              <a:buSzTx/>
              <a:buNone/>
              <a:defRPr sz="1600" b="1"/>
            </a:pPr>
            <a:r>
              <a:rPr dirty="0"/>
              <a:t>Seamless integration of research and education </a:t>
            </a:r>
            <a:r>
              <a:rPr b="0" dirty="0"/>
              <a:t>as well as the close coupling of research infrastructure and discovery:</a:t>
            </a:r>
          </a:p>
          <a:p>
            <a:pPr marL="112713" indent="169861">
              <a:lnSpc>
                <a:spcPct val="80000"/>
              </a:lnSpc>
              <a:buSzTx/>
              <a:buNone/>
              <a:defRPr sz="1600" i="1"/>
            </a:pPr>
            <a:r>
              <a:rPr dirty="0"/>
              <a:t>	T-1: Make investments that lead to emerging new fields of science and  engineering and shifts in existing  	fields.</a:t>
            </a:r>
          </a:p>
          <a:p>
            <a:pPr marL="112713" indent="169861">
              <a:lnSpc>
                <a:spcPct val="80000"/>
              </a:lnSpc>
              <a:buSzTx/>
              <a:buNone/>
              <a:defRPr sz="1600" i="1"/>
            </a:pPr>
            <a:r>
              <a:rPr dirty="0"/>
              <a:t>	T-2: Prepare and engage a diverse STEM workforce motivated to participate at the frontiers.</a:t>
            </a:r>
          </a:p>
          <a:p>
            <a:pPr>
              <a:lnSpc>
                <a:spcPct val="80000"/>
              </a:lnSpc>
              <a:buSzTx/>
              <a:buNone/>
              <a:defRPr sz="1800" b="1" i="1">
                <a:solidFill>
                  <a:srgbClr val="44546A"/>
                </a:solidFill>
              </a:defRPr>
            </a:pPr>
            <a:r>
              <a:rPr dirty="0"/>
              <a:t>B. INNOVATE FOR SOCIETY </a:t>
            </a:r>
          </a:p>
          <a:p>
            <a:pPr>
              <a:lnSpc>
                <a:spcPct val="80000"/>
              </a:lnSpc>
              <a:buSzTx/>
              <a:buNone/>
              <a:defRPr sz="1800" b="1" i="1">
                <a:solidFill>
                  <a:srgbClr val="44546A"/>
                </a:solidFill>
              </a:defRPr>
            </a:pPr>
            <a:r>
              <a:rPr dirty="0"/>
              <a:t>C. PERFORM AS A MODEL ORGANIZATION</a:t>
            </a:r>
          </a:p>
        </p:txBody>
      </p:sp>
      <p:sp>
        <p:nvSpPr>
          <p:cNvPr id="135" name="Rectangle 1"/>
          <p:cNvSpPr txBox="1"/>
          <p:nvPr/>
        </p:nvSpPr>
        <p:spPr>
          <a:xfrm>
            <a:off x="1642770" y="2860057"/>
            <a:ext cx="8077201"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a:lvl1pPr>
          </a:lstStyle>
          <a:p>
            <a:r>
              <a:t>NSF strategic goals:</a:t>
            </a:r>
          </a:p>
        </p:txBody>
      </p:sp>
      <p:sp>
        <p:nvSpPr>
          <p:cNvPr id="136" name="TextBox 3"/>
          <p:cNvSpPr txBox="1"/>
          <p:nvPr/>
        </p:nvSpPr>
        <p:spPr>
          <a:xfrm>
            <a:off x="3163131" y="1473246"/>
            <a:ext cx="6955426" cy="1539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600" i="1"/>
            </a:pPr>
            <a:r>
              <a:t>"a Nation that creates and exploits new concepts in science and engineering and provides global leadership in research and education"</a:t>
            </a:r>
            <a:r>
              <a:rPr i="0"/>
              <a:t>	</a:t>
            </a:r>
          </a:p>
          <a:p>
            <a:pPr marL="1200150" lvl="2" indent="-285750">
              <a:buSzPct val="100000"/>
              <a:buFont typeface="Arial"/>
              <a:buChar char="•"/>
              <a:defRPr sz="1600"/>
            </a:pPr>
            <a:r>
              <a:t>research excellence, </a:t>
            </a:r>
          </a:p>
          <a:p>
            <a:pPr marL="1200150" lvl="2" indent="-285750">
              <a:buSzPct val="100000"/>
              <a:buFont typeface="Arial"/>
              <a:buChar char="•"/>
              <a:defRPr sz="1600"/>
            </a:pPr>
            <a:r>
              <a:t>inclusiveness, and </a:t>
            </a:r>
          </a:p>
          <a:p>
            <a:pPr marL="1200150" lvl="2" indent="-285750">
              <a:buSzPct val="100000"/>
              <a:buFont typeface="Arial"/>
              <a:buChar char="•"/>
              <a:defRPr sz="1600"/>
            </a:pPr>
            <a:r>
              <a:t>learning</a:t>
            </a:r>
          </a:p>
        </p:txBody>
      </p:sp>
      <p:sp>
        <p:nvSpPr>
          <p:cNvPr id="137" name="TextBox 2"/>
          <p:cNvSpPr txBox="1"/>
          <p:nvPr/>
        </p:nvSpPr>
        <p:spPr>
          <a:xfrm>
            <a:off x="6939695" y="5680411"/>
            <a:ext cx="5560552"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a:lvl1pPr>
          </a:lstStyle>
          <a:p>
            <a:r>
              <a:t>* NSF's strategic plan (https://www.nsf.gov/pubs/2014/nsf14043/nsf14043.pdf)</a:t>
            </a:r>
          </a:p>
        </p:txBody>
      </p:sp>
      <p:sp>
        <p:nvSpPr>
          <p:cNvPr id="138"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PREM-Relevance to NSF Mission*</a:t>
            </a:r>
          </a:p>
        </p:txBody>
      </p:sp>
      <p:grpSp>
        <p:nvGrpSpPr>
          <p:cNvPr id="8" name="Group 7"/>
          <p:cNvGrpSpPr/>
          <p:nvPr/>
        </p:nvGrpSpPr>
        <p:grpSpPr>
          <a:xfrm>
            <a:off x="0" y="6092248"/>
            <a:ext cx="12192000" cy="783859"/>
            <a:chOff x="0" y="6092248"/>
            <a:chExt cx="12192000" cy="783859"/>
          </a:xfrm>
        </p:grpSpPr>
        <p:sp>
          <p:nvSpPr>
            <p:cNvPr id="9" name="Rectangle 8">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4D966A-09F3-43FA-A071-DDAA4E106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11" name="Picture 10">
              <a:extLst>
                <a:ext uri="{FF2B5EF4-FFF2-40B4-BE49-F238E27FC236}">
                  <a16:creationId xmlns:a16="http://schemas.microsoft.com/office/drawing/2014/main" id="{7F0B3B7E-2274-4E9F-9F99-737578344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3"/>
          <p:cNvSpPr txBox="1">
            <a:spLocks noGrp="1"/>
          </p:cNvSpPr>
          <p:nvPr>
            <p:ph type="body" idx="4294967295"/>
          </p:nvPr>
        </p:nvSpPr>
        <p:spPr>
          <a:xfrm>
            <a:off x="2539786" y="1689680"/>
            <a:ext cx="7374236" cy="3951706"/>
          </a:xfrm>
          <a:prstGeom prst="rect">
            <a:avLst/>
          </a:prstGeom>
          <a:solidFill>
            <a:srgbClr val="FFFFFF"/>
          </a:solidFill>
        </p:spPr>
        <p:txBody>
          <a:bodyPr>
            <a:normAutofit fontScale="92500" lnSpcReduction="20000"/>
          </a:bodyPr>
          <a:lstStyle/>
          <a:p>
            <a:pPr marL="219455" indent="-219455" defTabSz="877823">
              <a:spcBef>
                <a:spcPts val="900"/>
              </a:spcBef>
              <a:buClr>
                <a:srgbClr val="000000"/>
              </a:buClr>
              <a:buFontTx/>
              <a:buChar char="➢"/>
              <a:defRPr sz="1919"/>
            </a:pPr>
            <a:r>
              <a:rPr dirty="0"/>
              <a:t>Competitive research awards to minority serving institutions (MSIs)</a:t>
            </a:r>
          </a:p>
          <a:p>
            <a:pPr marL="658368" lvl="1" indent="-219455" defTabSz="877823">
              <a:spcBef>
                <a:spcPts val="400"/>
              </a:spcBef>
              <a:defRPr sz="1727"/>
            </a:pPr>
            <a:endParaRPr lang="en-US" sz="1340" dirty="0"/>
          </a:p>
          <a:p>
            <a:pPr marL="658368" lvl="1" indent="-219455" defTabSz="877823">
              <a:spcBef>
                <a:spcPts val="400"/>
              </a:spcBef>
              <a:defRPr sz="1727"/>
            </a:pPr>
            <a:r>
              <a:rPr sz="1340" dirty="0"/>
              <a:t>Interdisciplinary materials research teams at both institutions.</a:t>
            </a:r>
          </a:p>
          <a:p>
            <a:pPr marL="658368" lvl="1" indent="-219455" defTabSz="877823">
              <a:spcBef>
                <a:spcPts val="400"/>
              </a:spcBef>
              <a:defRPr sz="1727"/>
            </a:pPr>
            <a:r>
              <a:rPr sz="1340" dirty="0"/>
              <a:t>Multi-level education programs to enhance diversity of students interested in materials science.</a:t>
            </a:r>
          </a:p>
          <a:p>
            <a:pPr marL="658368" lvl="1" indent="-219455" defTabSz="877823">
              <a:spcBef>
                <a:spcPts val="400"/>
              </a:spcBef>
              <a:defRPr sz="1727"/>
            </a:pPr>
            <a:r>
              <a:rPr sz="1340" dirty="0"/>
              <a:t>Partnership based on intellectual connections.</a:t>
            </a:r>
            <a:endParaRPr lang="en-US" sz="1340" dirty="0"/>
          </a:p>
          <a:p>
            <a:pPr marL="658368" lvl="1" indent="-219455" defTabSz="877823">
              <a:spcBef>
                <a:spcPts val="400"/>
              </a:spcBef>
              <a:defRPr sz="1727"/>
            </a:pPr>
            <a:endParaRPr sz="1340" dirty="0"/>
          </a:p>
          <a:p>
            <a:pPr marL="219455" indent="-219455" defTabSz="877823">
              <a:spcBef>
                <a:spcPts val="900"/>
              </a:spcBef>
              <a:buClr>
                <a:srgbClr val="000000"/>
              </a:buClr>
              <a:buFontTx/>
              <a:buChar char="➢"/>
              <a:defRPr sz="1919"/>
            </a:pPr>
            <a:r>
              <a:rPr dirty="0"/>
              <a:t>5 Competitions to date: 2004, 2006, 2009, 2012, 2015</a:t>
            </a:r>
            <a:endParaRPr lang="en-US" dirty="0"/>
          </a:p>
          <a:p>
            <a:pPr marL="219455" indent="-219455" defTabSz="877823">
              <a:spcBef>
                <a:spcPts val="900"/>
              </a:spcBef>
              <a:buClr>
                <a:srgbClr val="000000"/>
              </a:buClr>
              <a:buFontTx/>
              <a:buChar char="➢"/>
              <a:defRPr sz="1919"/>
            </a:pPr>
            <a:endParaRPr dirty="0"/>
          </a:p>
          <a:p>
            <a:pPr marL="219455" indent="-219455" defTabSz="877823">
              <a:spcBef>
                <a:spcPts val="900"/>
              </a:spcBef>
              <a:buClr>
                <a:srgbClr val="000000"/>
              </a:buClr>
              <a:buFontTx/>
              <a:buChar char="➢"/>
              <a:defRPr sz="1919"/>
            </a:pPr>
            <a:r>
              <a:rPr dirty="0"/>
              <a:t>30 Awards to date, 12 currently active </a:t>
            </a:r>
          </a:p>
          <a:p>
            <a:pPr marL="658368" lvl="1" indent="-219455" defTabSz="877823">
              <a:spcBef>
                <a:spcPts val="400"/>
              </a:spcBef>
              <a:buClr>
                <a:srgbClr val="000000"/>
              </a:buClr>
              <a:buFontTx/>
              <a:buChar char="➢"/>
              <a:defRPr sz="1536"/>
            </a:pPr>
            <a:endParaRPr lang="en-US" dirty="0"/>
          </a:p>
          <a:p>
            <a:pPr marL="658368" lvl="1" indent="-219455" defTabSz="877823">
              <a:spcBef>
                <a:spcPts val="400"/>
              </a:spcBef>
              <a:buClr>
                <a:srgbClr val="000000"/>
              </a:buClr>
              <a:buFontTx/>
              <a:buChar char="➢"/>
              <a:defRPr sz="1536"/>
            </a:pPr>
            <a:r>
              <a:rPr dirty="0"/>
              <a:t>~ 600k/year for 5 years</a:t>
            </a:r>
            <a:endParaRPr sz="2304" dirty="0"/>
          </a:p>
          <a:p>
            <a:pPr marL="658368" lvl="1" indent="-219455" defTabSz="877823">
              <a:spcBef>
                <a:spcPts val="400"/>
              </a:spcBef>
              <a:buClr>
                <a:srgbClr val="000000"/>
              </a:buClr>
              <a:buFontTx/>
              <a:buChar char="➢"/>
              <a:defRPr sz="1344"/>
            </a:pPr>
            <a:r>
              <a:rPr dirty="0"/>
              <a:t>Co-funding from CREST, HBCU-UP, EPSCoR, OMA, DMS</a:t>
            </a:r>
            <a:endParaRPr lang="en-US" dirty="0"/>
          </a:p>
          <a:p>
            <a:pPr marL="658368" lvl="1" indent="-219455" defTabSz="877823">
              <a:spcBef>
                <a:spcPts val="400"/>
              </a:spcBef>
              <a:buClr>
                <a:srgbClr val="000000"/>
              </a:buClr>
              <a:buFontTx/>
              <a:buChar char="➢"/>
              <a:defRPr sz="1344"/>
            </a:pPr>
            <a:endParaRPr sz="2304" dirty="0"/>
          </a:p>
          <a:p>
            <a:pPr marL="219455" indent="-219455" defTabSz="877823">
              <a:spcBef>
                <a:spcPts val="900"/>
              </a:spcBef>
              <a:buClr>
                <a:srgbClr val="000000"/>
              </a:buClr>
              <a:buFontTx/>
              <a:buChar char="➢"/>
              <a:defRPr sz="1919"/>
            </a:pPr>
            <a:r>
              <a:rPr dirty="0"/>
              <a:t>New competition opened 09/2017; deadline Jan29</a:t>
            </a:r>
            <a:r>
              <a:rPr lang="en-US" dirty="0"/>
              <a:t> </a:t>
            </a:r>
            <a:r>
              <a:rPr dirty="0"/>
              <a:t>2018</a:t>
            </a:r>
          </a:p>
          <a:p>
            <a:pPr marL="658368" lvl="1" indent="-219455" defTabSz="877823">
              <a:spcBef>
                <a:spcPts val="400"/>
              </a:spcBef>
              <a:buClr>
                <a:srgbClr val="000000"/>
              </a:buClr>
              <a:buFontTx/>
              <a:buChar char="➢"/>
              <a:defRPr sz="1536"/>
            </a:pPr>
            <a:endParaRPr lang="en-US" sz="1340" dirty="0"/>
          </a:p>
          <a:p>
            <a:pPr marL="658368" lvl="1" indent="-219455" defTabSz="877823">
              <a:spcBef>
                <a:spcPts val="400"/>
              </a:spcBef>
              <a:buClr>
                <a:srgbClr val="000000"/>
              </a:buClr>
              <a:buFontTx/>
              <a:buChar char="➢"/>
              <a:defRPr sz="1536"/>
            </a:pPr>
            <a:r>
              <a:rPr sz="1340" dirty="0"/>
              <a:t>$300,000 to $700,000/year for up to a period of 6 years</a:t>
            </a:r>
          </a:p>
          <a:p>
            <a:pPr marL="658368" lvl="1" indent="-219455" defTabSz="877823">
              <a:spcBef>
                <a:spcPts val="400"/>
              </a:spcBef>
              <a:buClr>
                <a:srgbClr val="000000"/>
              </a:buClr>
              <a:buFontTx/>
              <a:buChar char="➢"/>
              <a:defRPr sz="1536"/>
            </a:pPr>
            <a:r>
              <a:rPr sz="1340" u="sng" dirty="0">
                <a:solidFill>
                  <a:srgbClr val="0563C1"/>
                </a:solidFill>
                <a:uFill>
                  <a:solidFill>
                    <a:srgbClr val="0563C1"/>
                  </a:solidFill>
                </a:uFill>
                <a:hlinkClick r:id="rId3"/>
              </a:rPr>
              <a:t>https://www.nsf.gov/funding/pgm_summ.jsp?pims_id=5439</a:t>
            </a:r>
          </a:p>
        </p:txBody>
      </p:sp>
      <p:sp>
        <p:nvSpPr>
          <p:cNvPr id="143"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PREM-Program History</a:t>
            </a:r>
          </a:p>
        </p:txBody>
      </p:sp>
      <p:grpSp>
        <p:nvGrpSpPr>
          <p:cNvPr id="4" name="Group 3"/>
          <p:cNvGrpSpPr/>
          <p:nvPr/>
        </p:nvGrpSpPr>
        <p:grpSpPr>
          <a:xfrm>
            <a:off x="0" y="6092248"/>
            <a:ext cx="12192000" cy="783859"/>
            <a:chOff x="0" y="6092248"/>
            <a:chExt cx="12192000" cy="783859"/>
          </a:xfrm>
        </p:grpSpPr>
        <p:sp>
          <p:nvSpPr>
            <p:cNvPr id="5" name="Rectangle 4">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4D966A-09F3-43FA-A071-DDAA4E106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7" name="Picture 6">
              <a:extLst>
                <a:ext uri="{FF2B5EF4-FFF2-40B4-BE49-F238E27FC236}">
                  <a16:creationId xmlns:a16="http://schemas.microsoft.com/office/drawing/2014/main" id="{7F0B3B7E-2274-4E9F-9F99-737578344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ontent Placeholder 2"/>
          <p:cNvSpPr txBox="1">
            <a:spLocks noGrp="1"/>
          </p:cNvSpPr>
          <p:nvPr>
            <p:ph type="body" idx="1"/>
          </p:nvPr>
        </p:nvSpPr>
        <p:spPr>
          <a:xfrm>
            <a:off x="1509266" y="1950317"/>
            <a:ext cx="9510029" cy="4064954"/>
          </a:xfrm>
          <a:prstGeom prst="rect">
            <a:avLst/>
          </a:prstGeom>
        </p:spPr>
        <p:txBody>
          <a:bodyPr/>
          <a:lstStyle/>
          <a:p>
            <a:pPr>
              <a:buClr>
                <a:srgbClr val="000000"/>
              </a:buClr>
              <a:defRPr sz="2000"/>
            </a:pPr>
            <a:r>
              <a:rPr dirty="0"/>
              <a:t>Partnerships in Astronomy &amp; Astrophysics Research and Education  (</a:t>
            </a:r>
            <a:r>
              <a:rPr b="1" dirty="0"/>
              <a:t>PAARE). </a:t>
            </a:r>
            <a:r>
              <a:rPr sz="1800" dirty="0"/>
              <a:t>Similar to DMR PREM, in AST</a:t>
            </a:r>
            <a:endParaRPr sz="1600" dirty="0"/>
          </a:p>
          <a:p>
            <a:pPr>
              <a:buClr>
                <a:srgbClr val="000000"/>
              </a:buClr>
              <a:defRPr sz="2000"/>
            </a:pPr>
            <a:r>
              <a:rPr dirty="0"/>
              <a:t>Centers of Research Excellence in Science and Technology (</a:t>
            </a:r>
            <a:r>
              <a:rPr b="1" dirty="0"/>
              <a:t>CREST</a:t>
            </a:r>
            <a:r>
              <a:rPr dirty="0"/>
              <a:t>). </a:t>
            </a:r>
            <a:r>
              <a:rPr sz="1600" dirty="0"/>
              <a:t>To integrate education and research, in EHR</a:t>
            </a:r>
          </a:p>
          <a:p>
            <a:pPr>
              <a:buClr>
                <a:srgbClr val="000000"/>
              </a:buClr>
              <a:defRPr sz="2000"/>
            </a:pPr>
            <a:r>
              <a:rPr dirty="0"/>
              <a:t>HBCU Research Infrastructure for Science and Engineering (</a:t>
            </a:r>
            <a:r>
              <a:rPr b="1" dirty="0"/>
              <a:t>HBCU-RISE</a:t>
            </a:r>
            <a:r>
              <a:rPr dirty="0"/>
              <a:t>), </a:t>
            </a:r>
            <a:r>
              <a:rPr sz="1800" dirty="0"/>
              <a:t>in</a:t>
            </a:r>
            <a:r>
              <a:rPr dirty="0"/>
              <a:t> </a:t>
            </a:r>
            <a:r>
              <a:rPr sz="1600" dirty="0"/>
              <a:t>EHR</a:t>
            </a:r>
          </a:p>
          <a:p>
            <a:pPr>
              <a:buClr>
                <a:srgbClr val="000000"/>
              </a:buClr>
              <a:defRPr sz="2000"/>
            </a:pPr>
            <a:r>
              <a:rPr dirty="0"/>
              <a:t>Historically Black Colleges and Universities – Undergraduate Program  (</a:t>
            </a:r>
            <a:r>
              <a:rPr b="1" dirty="0"/>
              <a:t>HBCU-UP</a:t>
            </a:r>
            <a:r>
              <a:rPr dirty="0"/>
              <a:t>). </a:t>
            </a:r>
            <a:r>
              <a:rPr sz="1600" dirty="0"/>
              <a:t>To enhance the quality of undergraduate STEM education and research at HBCU, in EHR</a:t>
            </a:r>
          </a:p>
          <a:p>
            <a:pPr>
              <a:buClr>
                <a:srgbClr val="000000"/>
              </a:buClr>
              <a:defRPr sz="2000"/>
            </a:pPr>
            <a:r>
              <a:rPr dirty="0"/>
              <a:t>Louis Stokes Alliances for Minority Participation  </a:t>
            </a:r>
            <a:r>
              <a:rPr b="1" dirty="0"/>
              <a:t>(LSAMP)</a:t>
            </a:r>
            <a:r>
              <a:rPr sz="1600" dirty="0"/>
              <a:t>, in EHR</a:t>
            </a:r>
          </a:p>
          <a:p>
            <a:pPr>
              <a:buClr>
                <a:srgbClr val="000000"/>
              </a:buClr>
              <a:defRPr sz="2000"/>
            </a:pPr>
            <a:r>
              <a:rPr dirty="0"/>
              <a:t>Alliances for Graduate Education and the Professoriate (</a:t>
            </a:r>
            <a:r>
              <a:rPr b="1" dirty="0"/>
              <a:t>AGEP</a:t>
            </a:r>
            <a:r>
              <a:rPr dirty="0"/>
              <a:t>). </a:t>
            </a:r>
            <a:r>
              <a:rPr sz="1600" dirty="0"/>
              <a:t>To increase the numbers of URMs entering and completing STEM graduate education and postdoctoral training, in EHR </a:t>
            </a:r>
          </a:p>
        </p:txBody>
      </p:sp>
      <p:sp>
        <p:nvSpPr>
          <p:cNvPr id="149" name="Title 1"/>
          <p:cNvSpPr txBox="1">
            <a:spLocks noGrp="1"/>
          </p:cNvSpPr>
          <p:nvPr>
            <p:ph type="title"/>
          </p:nvPr>
        </p:nvSpPr>
        <p:spPr>
          <a:prstGeom prst="rect">
            <a:avLst/>
          </a:prstGeom>
        </p:spPr>
        <p:txBody>
          <a:bodyPr/>
          <a:lstStyle/>
          <a:p>
            <a:r>
              <a:t>Other NSF Initiatives for MSIs</a:t>
            </a:r>
          </a:p>
        </p:txBody>
      </p:sp>
      <p:grpSp>
        <p:nvGrpSpPr>
          <p:cNvPr id="5" name="Group 4"/>
          <p:cNvGrpSpPr/>
          <p:nvPr/>
        </p:nvGrpSpPr>
        <p:grpSpPr>
          <a:xfrm>
            <a:off x="0" y="6092248"/>
            <a:ext cx="12192000" cy="783859"/>
            <a:chOff x="0" y="6092248"/>
            <a:chExt cx="12192000" cy="783859"/>
          </a:xfrm>
        </p:grpSpPr>
        <p:sp>
          <p:nvSpPr>
            <p:cNvPr id="6" name="Rectangle 5">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4D966A-09F3-43FA-A071-DDAA4E106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8" name="Picture 7">
              <a:extLst>
                <a:ext uri="{FF2B5EF4-FFF2-40B4-BE49-F238E27FC236}">
                  <a16:creationId xmlns:a16="http://schemas.microsoft.com/office/drawing/2014/main" id="{7F0B3B7E-2274-4E9F-9F99-737578344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
        <p:nvSpPr>
          <p:cNvPr id="148" name="TextBox 3"/>
          <p:cNvSpPr txBox="1"/>
          <p:nvPr/>
        </p:nvSpPr>
        <p:spPr>
          <a:xfrm>
            <a:off x="5558136" y="6175066"/>
            <a:ext cx="7308600" cy="701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400">
                <a:solidFill>
                  <a:srgbClr val="2F5597"/>
                </a:solidFill>
              </a:defRPr>
            </a:pPr>
            <a:r>
              <a:rPr dirty="0"/>
              <a:t>DMR: Division of Materials Research, Directorate of Mathematical and Physical Sciences</a:t>
            </a:r>
          </a:p>
          <a:p>
            <a:pPr>
              <a:defRPr sz="1400">
                <a:solidFill>
                  <a:srgbClr val="2F5597"/>
                </a:solidFill>
              </a:defRPr>
            </a:pPr>
            <a:r>
              <a:rPr dirty="0"/>
              <a:t>AST: Division of Astronomical sciences, Directorate of Mathematical and Physical Sciences</a:t>
            </a:r>
          </a:p>
          <a:p>
            <a:pPr>
              <a:defRPr sz="1400">
                <a:solidFill>
                  <a:srgbClr val="2F5597"/>
                </a:solidFill>
              </a:defRPr>
            </a:pPr>
            <a:r>
              <a:rPr dirty="0"/>
              <a:t>HER: Directorate of Education and Human Resources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 name="Chart 5"/>
          <p:cNvGraphicFramePr/>
          <p:nvPr/>
        </p:nvGraphicFramePr>
        <p:xfrm>
          <a:off x="2906657" y="1644226"/>
          <a:ext cx="7094578" cy="4321388"/>
        </p:xfrm>
        <a:graphic>
          <a:graphicData uri="http://schemas.openxmlformats.org/drawingml/2006/chart">
            <c:chart xmlns:c="http://schemas.openxmlformats.org/drawingml/2006/chart" xmlns:r="http://schemas.openxmlformats.org/officeDocument/2006/relationships" r:id="rId2"/>
          </a:graphicData>
        </a:graphic>
      </p:graphicFrame>
      <p:sp>
        <p:nvSpPr>
          <p:cNvPr id="152"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PREM Award Size</a:t>
            </a:r>
          </a:p>
        </p:txBody>
      </p:sp>
      <p:grpSp>
        <p:nvGrpSpPr>
          <p:cNvPr id="4" name="Group 3"/>
          <p:cNvGrpSpPr/>
          <p:nvPr/>
        </p:nvGrpSpPr>
        <p:grpSpPr>
          <a:xfrm>
            <a:off x="0" y="6092248"/>
            <a:ext cx="12192000" cy="783859"/>
            <a:chOff x="0" y="6092248"/>
            <a:chExt cx="12192000" cy="783859"/>
          </a:xfrm>
        </p:grpSpPr>
        <p:sp>
          <p:nvSpPr>
            <p:cNvPr id="5" name="Rectangle 4">
              <a:extLst>
                <a:ext uri="{FF2B5EF4-FFF2-40B4-BE49-F238E27FC236}">
                  <a16:creationId xmlns:a16="http://schemas.microsoft.com/office/drawing/2014/main" id="{C191A891-8450-4AC3-B992-90053E6C842D}"/>
                </a:ext>
              </a:extLst>
            </p:cNvPr>
            <p:cNvSpPr/>
            <p:nvPr/>
          </p:nvSpPr>
          <p:spPr>
            <a:xfrm>
              <a:off x="0" y="6110355"/>
              <a:ext cx="12192000" cy="765752"/>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4D966A-09F3-43FA-A071-DDAA4E106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86" y="6092248"/>
              <a:ext cx="2684441" cy="667904"/>
            </a:xfrm>
            <a:prstGeom prst="rect">
              <a:avLst/>
            </a:prstGeom>
          </p:spPr>
        </p:pic>
        <p:pic>
          <p:nvPicPr>
            <p:cNvPr id="7" name="Picture 6">
              <a:extLst>
                <a:ext uri="{FF2B5EF4-FFF2-40B4-BE49-F238E27FC236}">
                  <a16:creationId xmlns:a16="http://schemas.microsoft.com/office/drawing/2014/main" id="{7F0B3B7E-2274-4E9F-9F99-737578344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98" y="6200630"/>
              <a:ext cx="558736" cy="559522"/>
            </a:xfrm>
            <a:prstGeom prst="rect">
              <a:avLst/>
            </a:prstGeom>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4" descr="Picture 4"/>
          <p:cNvPicPr>
            <a:picLocks noChangeAspect="1"/>
          </p:cNvPicPr>
          <p:nvPr/>
        </p:nvPicPr>
        <p:blipFill>
          <a:blip r:embed="rId2">
            <a:extLst/>
          </a:blip>
          <a:srcRect l="13437" t="16195" r="5715" b="11182"/>
          <a:stretch>
            <a:fillRect/>
          </a:stretch>
        </p:blipFill>
        <p:spPr>
          <a:xfrm>
            <a:off x="1528624" y="1752600"/>
            <a:ext cx="9176432" cy="5151888"/>
          </a:xfrm>
          <a:prstGeom prst="rect">
            <a:avLst/>
          </a:prstGeom>
          <a:ln w="12700">
            <a:miter lim="400000"/>
          </a:ln>
        </p:spPr>
      </p:pic>
      <p:sp>
        <p:nvSpPr>
          <p:cNvPr id="155" name="Oval 5"/>
          <p:cNvSpPr/>
          <p:nvPr/>
        </p:nvSpPr>
        <p:spPr>
          <a:xfrm>
            <a:off x="2782036" y="5119825"/>
            <a:ext cx="160683" cy="140069"/>
          </a:xfrm>
          <a:prstGeom prst="ellipse">
            <a:avLst/>
          </a:prstGeom>
          <a:solidFill>
            <a:srgbClr val="C0504D"/>
          </a:solidFill>
          <a:ln w="6350">
            <a:solidFill>
              <a:schemeClr val="accent1"/>
            </a:solidFill>
            <a:miter/>
          </a:ln>
        </p:spPr>
        <p:txBody>
          <a:bodyPr lIns="45719" rIns="45719" anchor="ctr"/>
          <a:lstStyle/>
          <a:p>
            <a:pPr algn="ctr">
              <a:defRPr>
                <a:solidFill>
                  <a:srgbClr val="FFFFFF"/>
                </a:solidFill>
              </a:defRPr>
            </a:pPr>
            <a:endParaRPr/>
          </a:p>
        </p:txBody>
      </p:sp>
      <p:sp>
        <p:nvSpPr>
          <p:cNvPr id="156" name="Oval 6"/>
          <p:cNvSpPr/>
          <p:nvPr/>
        </p:nvSpPr>
        <p:spPr>
          <a:xfrm>
            <a:off x="9053763" y="4529956"/>
            <a:ext cx="160683" cy="140069"/>
          </a:xfrm>
          <a:prstGeom prst="ellipse">
            <a:avLst/>
          </a:prstGeom>
          <a:solidFill>
            <a:srgbClr val="C0504D"/>
          </a:solidFill>
          <a:ln w="6350">
            <a:solidFill>
              <a:schemeClr val="accent1"/>
            </a:solidFill>
            <a:miter/>
          </a:ln>
        </p:spPr>
        <p:txBody>
          <a:bodyPr lIns="45719" rIns="45719" anchor="ctr"/>
          <a:lstStyle/>
          <a:p>
            <a:pPr algn="ctr">
              <a:defRPr>
                <a:solidFill>
                  <a:srgbClr val="FFFFFF"/>
                </a:solidFill>
              </a:defRPr>
            </a:pPr>
            <a:endParaRPr/>
          </a:p>
        </p:txBody>
      </p:sp>
      <p:sp>
        <p:nvSpPr>
          <p:cNvPr id="157" name="Oval 7"/>
          <p:cNvSpPr/>
          <p:nvPr/>
        </p:nvSpPr>
        <p:spPr>
          <a:xfrm>
            <a:off x="6918980" y="5405065"/>
            <a:ext cx="160683" cy="140069"/>
          </a:xfrm>
          <a:prstGeom prst="ellipse">
            <a:avLst/>
          </a:prstGeom>
          <a:solidFill>
            <a:srgbClr val="C0504D"/>
          </a:solidFill>
          <a:ln w="6350">
            <a:solidFill>
              <a:schemeClr val="accent1"/>
            </a:solidFill>
            <a:miter/>
          </a:ln>
        </p:spPr>
        <p:txBody>
          <a:bodyPr lIns="45719" rIns="45719" anchor="ctr"/>
          <a:lstStyle/>
          <a:p>
            <a:pPr algn="ctr">
              <a:defRPr>
                <a:solidFill>
                  <a:srgbClr val="FFFFFF"/>
                </a:solidFill>
              </a:defRPr>
            </a:pPr>
            <a:endParaRPr/>
          </a:p>
        </p:txBody>
      </p:sp>
      <p:sp>
        <p:nvSpPr>
          <p:cNvPr id="158" name="Oval 8"/>
          <p:cNvSpPr/>
          <p:nvPr/>
        </p:nvSpPr>
        <p:spPr>
          <a:xfrm>
            <a:off x="9053763" y="4081074"/>
            <a:ext cx="160683" cy="140069"/>
          </a:xfrm>
          <a:prstGeom prst="ellipse">
            <a:avLst/>
          </a:prstGeom>
          <a:solidFill>
            <a:srgbClr val="C0504D"/>
          </a:solidFill>
          <a:ln w="6350">
            <a:solidFill>
              <a:schemeClr val="accent1"/>
            </a:solidFill>
            <a:miter/>
          </a:ln>
        </p:spPr>
        <p:txBody>
          <a:bodyPr lIns="45719" rIns="45719" anchor="ctr"/>
          <a:lstStyle/>
          <a:p>
            <a:pPr algn="ctr">
              <a:defRPr>
                <a:solidFill>
                  <a:srgbClr val="FFFFFF"/>
                </a:solidFill>
              </a:defRPr>
            </a:pPr>
            <a:endParaRPr/>
          </a:p>
        </p:txBody>
      </p:sp>
      <p:sp>
        <p:nvSpPr>
          <p:cNvPr id="159" name="Oval 9"/>
          <p:cNvSpPr/>
          <p:nvPr/>
        </p:nvSpPr>
        <p:spPr>
          <a:xfrm>
            <a:off x="7874251" y="5761489"/>
            <a:ext cx="160683" cy="140069"/>
          </a:xfrm>
          <a:prstGeom prst="ellipse">
            <a:avLst/>
          </a:prstGeom>
          <a:gradFill>
            <a:gsLst>
              <a:gs pos="0">
                <a:srgbClr val="5F82CB"/>
              </a:gs>
              <a:gs pos="50000">
                <a:srgbClr val="3E70CA"/>
              </a:gs>
              <a:gs pos="100000">
                <a:srgbClr val="2F61BA"/>
              </a:gs>
            </a:gsLst>
            <a:lin ang="5400000"/>
          </a:gradFill>
          <a:ln w="6350">
            <a:solidFill>
              <a:schemeClr val="accent1"/>
            </a:solidFill>
            <a:miter/>
          </a:ln>
        </p:spPr>
        <p:txBody>
          <a:bodyPr lIns="45719" rIns="45719" anchor="ctr"/>
          <a:lstStyle/>
          <a:p>
            <a:pPr algn="ctr">
              <a:defRPr>
                <a:solidFill>
                  <a:srgbClr val="FFFFFF"/>
                </a:solidFill>
              </a:defRPr>
            </a:pPr>
            <a:endParaRPr/>
          </a:p>
        </p:txBody>
      </p:sp>
      <p:sp>
        <p:nvSpPr>
          <p:cNvPr id="160" name="Oval 10"/>
          <p:cNvSpPr/>
          <p:nvPr/>
        </p:nvSpPr>
        <p:spPr>
          <a:xfrm>
            <a:off x="9552693" y="6634132"/>
            <a:ext cx="160683" cy="140069"/>
          </a:xfrm>
          <a:prstGeom prst="ellipse">
            <a:avLst/>
          </a:prstGeom>
          <a:gradFill>
            <a:gsLst>
              <a:gs pos="0">
                <a:srgbClr val="5F82CB"/>
              </a:gs>
              <a:gs pos="50000">
                <a:srgbClr val="3E70CA"/>
              </a:gs>
              <a:gs pos="100000">
                <a:srgbClr val="2F61BA"/>
              </a:gs>
            </a:gsLst>
            <a:lin ang="5400000"/>
          </a:gradFill>
          <a:ln w="6350">
            <a:solidFill>
              <a:schemeClr val="accent1"/>
            </a:solidFill>
            <a:miter/>
          </a:ln>
        </p:spPr>
        <p:txBody>
          <a:bodyPr lIns="45719" rIns="45719" anchor="ctr"/>
          <a:lstStyle/>
          <a:p>
            <a:pPr algn="ctr">
              <a:defRPr>
                <a:solidFill>
                  <a:srgbClr val="FFFFFF"/>
                </a:solidFill>
              </a:defRPr>
            </a:pPr>
            <a:endParaRPr/>
          </a:p>
        </p:txBody>
      </p:sp>
      <p:sp>
        <p:nvSpPr>
          <p:cNvPr id="161" name="Oval 11"/>
          <p:cNvSpPr/>
          <p:nvPr/>
        </p:nvSpPr>
        <p:spPr>
          <a:xfrm>
            <a:off x="9779412" y="6634132"/>
            <a:ext cx="160683" cy="140069"/>
          </a:xfrm>
          <a:prstGeom prst="ellipse">
            <a:avLst/>
          </a:prstGeom>
          <a:gradFill>
            <a:gsLst>
              <a:gs pos="0">
                <a:srgbClr val="5F82CB"/>
              </a:gs>
              <a:gs pos="50000">
                <a:srgbClr val="3E70CA"/>
              </a:gs>
              <a:gs pos="100000">
                <a:srgbClr val="2F61BA"/>
              </a:gs>
            </a:gsLst>
            <a:lin ang="5400000"/>
          </a:gradFill>
          <a:ln w="6350">
            <a:solidFill>
              <a:schemeClr val="accent1"/>
            </a:solidFill>
            <a:miter/>
          </a:ln>
        </p:spPr>
        <p:txBody>
          <a:bodyPr lIns="45719" rIns="45719" anchor="ctr"/>
          <a:lstStyle/>
          <a:p>
            <a:pPr algn="ctr">
              <a:defRPr>
                <a:solidFill>
                  <a:srgbClr val="FFFFFF"/>
                </a:solidFill>
              </a:defRPr>
            </a:pPr>
            <a:endParaRPr/>
          </a:p>
        </p:txBody>
      </p:sp>
      <p:sp>
        <p:nvSpPr>
          <p:cNvPr id="162" name="Oval 12"/>
          <p:cNvSpPr/>
          <p:nvPr/>
        </p:nvSpPr>
        <p:spPr>
          <a:xfrm>
            <a:off x="2621775" y="5052028"/>
            <a:ext cx="160683" cy="140069"/>
          </a:xfrm>
          <a:prstGeom prst="ellipse">
            <a:avLst/>
          </a:prstGeom>
          <a:gradFill>
            <a:gsLst>
              <a:gs pos="0">
                <a:srgbClr val="5F82CB"/>
              </a:gs>
              <a:gs pos="50000">
                <a:srgbClr val="3E70CA"/>
              </a:gs>
              <a:gs pos="100000">
                <a:srgbClr val="2F61BA"/>
              </a:gs>
            </a:gsLst>
            <a:lin ang="5400000"/>
          </a:gradFill>
          <a:ln w="6350">
            <a:solidFill>
              <a:schemeClr val="accent1"/>
            </a:solidFill>
            <a:miter/>
          </a:ln>
        </p:spPr>
        <p:txBody>
          <a:bodyPr lIns="45719" rIns="45719" anchor="ctr"/>
          <a:lstStyle/>
          <a:p>
            <a:pPr algn="ctr">
              <a:defRPr>
                <a:solidFill>
                  <a:srgbClr val="FFFFFF"/>
                </a:solidFill>
              </a:defRPr>
            </a:pPr>
            <a:endParaRPr/>
          </a:p>
        </p:txBody>
      </p:sp>
      <p:sp>
        <p:nvSpPr>
          <p:cNvPr id="163" name="Oval 13"/>
          <p:cNvSpPr/>
          <p:nvPr/>
        </p:nvSpPr>
        <p:spPr>
          <a:xfrm>
            <a:off x="7793910" y="5322758"/>
            <a:ext cx="160683" cy="140069"/>
          </a:xfrm>
          <a:prstGeom prst="ellipse">
            <a:avLst/>
          </a:prstGeom>
          <a:solidFill>
            <a:srgbClr val="C0504D"/>
          </a:solidFill>
          <a:ln w="6350">
            <a:solidFill>
              <a:schemeClr val="accent1"/>
            </a:solidFill>
            <a:miter/>
          </a:ln>
        </p:spPr>
        <p:txBody>
          <a:bodyPr lIns="45719" rIns="45719" anchor="ctr"/>
          <a:lstStyle/>
          <a:p>
            <a:pPr algn="ctr">
              <a:defRPr>
                <a:solidFill>
                  <a:srgbClr val="FFFFFF"/>
                </a:solidFill>
              </a:defRPr>
            </a:pPr>
            <a:endParaRPr/>
          </a:p>
        </p:txBody>
      </p:sp>
      <p:sp>
        <p:nvSpPr>
          <p:cNvPr id="164" name="Oval 14"/>
          <p:cNvSpPr/>
          <p:nvPr/>
        </p:nvSpPr>
        <p:spPr>
          <a:xfrm>
            <a:off x="4412931" y="4904790"/>
            <a:ext cx="160683" cy="140069"/>
          </a:xfrm>
          <a:prstGeom prst="ellipse">
            <a:avLst/>
          </a:prstGeom>
          <a:solidFill>
            <a:srgbClr val="C0504D"/>
          </a:solidFill>
          <a:ln w="6350">
            <a:solidFill>
              <a:schemeClr val="accent1"/>
            </a:solidFill>
            <a:miter/>
          </a:ln>
        </p:spPr>
        <p:txBody>
          <a:bodyPr lIns="45719" rIns="45719" anchor="ctr"/>
          <a:lstStyle/>
          <a:p>
            <a:pPr algn="ctr">
              <a:defRPr>
                <a:solidFill>
                  <a:srgbClr val="FFFFFF"/>
                </a:solidFill>
              </a:defRPr>
            </a:pPr>
            <a:endParaRPr/>
          </a:p>
        </p:txBody>
      </p:sp>
      <p:sp>
        <p:nvSpPr>
          <p:cNvPr id="165" name="Oval 15"/>
          <p:cNvSpPr/>
          <p:nvPr/>
        </p:nvSpPr>
        <p:spPr>
          <a:xfrm>
            <a:off x="7823595" y="4011729"/>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66" name="Oval 16"/>
          <p:cNvSpPr/>
          <p:nvPr/>
        </p:nvSpPr>
        <p:spPr>
          <a:xfrm>
            <a:off x="5679561" y="5831523"/>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67" name="Oval 17"/>
          <p:cNvSpPr/>
          <p:nvPr/>
        </p:nvSpPr>
        <p:spPr>
          <a:xfrm>
            <a:off x="5630040" y="6459482"/>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68" name="Oval 18"/>
          <p:cNvSpPr/>
          <p:nvPr/>
        </p:nvSpPr>
        <p:spPr>
          <a:xfrm>
            <a:off x="9472352" y="3763941"/>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69" name="Oval 19"/>
          <p:cNvSpPr/>
          <p:nvPr/>
        </p:nvSpPr>
        <p:spPr>
          <a:xfrm>
            <a:off x="4573613" y="4834756"/>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70" name="Oval 20"/>
          <p:cNvSpPr/>
          <p:nvPr/>
        </p:nvSpPr>
        <p:spPr>
          <a:xfrm>
            <a:off x="9779412" y="6564097"/>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71" name="Oval 21"/>
          <p:cNvSpPr/>
          <p:nvPr/>
        </p:nvSpPr>
        <p:spPr>
          <a:xfrm>
            <a:off x="7808645" y="5119825"/>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72" name="Oval 22"/>
          <p:cNvSpPr/>
          <p:nvPr/>
        </p:nvSpPr>
        <p:spPr>
          <a:xfrm>
            <a:off x="9552693" y="6564097"/>
            <a:ext cx="160683"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73" name="Oval 23"/>
          <p:cNvSpPr/>
          <p:nvPr/>
        </p:nvSpPr>
        <p:spPr>
          <a:xfrm>
            <a:off x="550807" y="2081196"/>
            <a:ext cx="160684" cy="140069"/>
          </a:xfrm>
          <a:prstGeom prst="ellipse">
            <a:avLst/>
          </a:prstGeom>
          <a:solidFill>
            <a:srgbClr val="C0504D"/>
          </a:solidFill>
          <a:ln w="6350">
            <a:solidFill>
              <a:schemeClr val="accent1"/>
            </a:solidFill>
            <a:miter/>
          </a:ln>
        </p:spPr>
        <p:txBody>
          <a:bodyPr lIns="45719" rIns="45719" anchor="ctr"/>
          <a:lstStyle/>
          <a:p>
            <a:pPr algn="ctr">
              <a:defRPr>
                <a:solidFill>
                  <a:srgbClr val="FFFFFF"/>
                </a:solidFill>
              </a:defRPr>
            </a:pPr>
            <a:endParaRPr/>
          </a:p>
        </p:txBody>
      </p:sp>
      <p:sp>
        <p:nvSpPr>
          <p:cNvPr id="174" name="Oval 24"/>
          <p:cNvSpPr/>
          <p:nvPr/>
        </p:nvSpPr>
        <p:spPr>
          <a:xfrm>
            <a:off x="550807" y="1836105"/>
            <a:ext cx="160684" cy="140069"/>
          </a:xfrm>
          <a:prstGeom prst="ellipse">
            <a:avLst/>
          </a:prstGeom>
          <a:gradFill>
            <a:gsLst>
              <a:gs pos="0">
                <a:srgbClr val="5F82CB"/>
              </a:gs>
              <a:gs pos="50000">
                <a:srgbClr val="3E70CA"/>
              </a:gs>
              <a:gs pos="100000">
                <a:srgbClr val="2F61BA"/>
              </a:gs>
            </a:gsLst>
            <a:lin ang="5400000"/>
          </a:gradFill>
          <a:ln w="6350">
            <a:solidFill>
              <a:schemeClr val="accent1"/>
            </a:solidFill>
            <a:miter/>
          </a:ln>
        </p:spPr>
        <p:txBody>
          <a:bodyPr lIns="45719" rIns="45719" anchor="ctr"/>
          <a:lstStyle/>
          <a:p>
            <a:pPr algn="ctr">
              <a:defRPr>
                <a:solidFill>
                  <a:srgbClr val="FFFFFF"/>
                </a:solidFill>
              </a:defRPr>
            </a:pPr>
            <a:endParaRPr/>
          </a:p>
        </p:txBody>
      </p:sp>
      <p:sp>
        <p:nvSpPr>
          <p:cNvPr id="175" name="Oval 25"/>
          <p:cNvSpPr/>
          <p:nvPr/>
        </p:nvSpPr>
        <p:spPr>
          <a:xfrm>
            <a:off x="550807" y="2320894"/>
            <a:ext cx="160684" cy="140069"/>
          </a:xfrm>
          <a:prstGeom prst="ellipse">
            <a:avLst/>
          </a:prstGeom>
          <a:solidFill>
            <a:srgbClr val="008000"/>
          </a:solidFill>
          <a:ln w="6350">
            <a:solidFill>
              <a:schemeClr val="accent1"/>
            </a:solidFill>
            <a:miter/>
          </a:ln>
        </p:spPr>
        <p:txBody>
          <a:bodyPr lIns="45719" rIns="45719" anchor="ctr"/>
          <a:lstStyle/>
          <a:p>
            <a:pPr algn="ctr">
              <a:defRPr>
                <a:solidFill>
                  <a:srgbClr val="FFFFFF"/>
                </a:solidFill>
              </a:defRPr>
            </a:pPr>
            <a:endParaRPr/>
          </a:p>
        </p:txBody>
      </p:sp>
      <p:sp>
        <p:nvSpPr>
          <p:cNvPr id="176" name="Oval 26"/>
          <p:cNvSpPr/>
          <p:nvPr/>
        </p:nvSpPr>
        <p:spPr>
          <a:xfrm>
            <a:off x="550807" y="2558357"/>
            <a:ext cx="160684"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77" name="Oval 27"/>
          <p:cNvSpPr/>
          <p:nvPr/>
        </p:nvSpPr>
        <p:spPr>
          <a:xfrm>
            <a:off x="6918980" y="5322758"/>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78" name="Oval 28"/>
          <p:cNvSpPr/>
          <p:nvPr/>
        </p:nvSpPr>
        <p:spPr>
          <a:xfrm>
            <a:off x="4412931" y="5462827"/>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79" name="Oval 29"/>
          <p:cNvSpPr/>
          <p:nvPr/>
        </p:nvSpPr>
        <p:spPr>
          <a:xfrm>
            <a:off x="5715000" y="5715000"/>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80" name="Oval 30"/>
          <p:cNvSpPr/>
          <p:nvPr/>
        </p:nvSpPr>
        <p:spPr>
          <a:xfrm>
            <a:off x="9135718" y="4529956"/>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81" name="Oval 31"/>
          <p:cNvSpPr/>
          <p:nvPr/>
        </p:nvSpPr>
        <p:spPr>
          <a:xfrm>
            <a:off x="9134105" y="4081074"/>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82" name="Oval 32"/>
          <p:cNvSpPr/>
          <p:nvPr/>
        </p:nvSpPr>
        <p:spPr>
          <a:xfrm>
            <a:off x="2782456" y="5052028"/>
            <a:ext cx="160683" cy="140069"/>
          </a:xfrm>
          <a:prstGeom prst="ellipse">
            <a:avLst/>
          </a:prstGeom>
          <a:solidFill>
            <a:srgbClr val="FF0000"/>
          </a:solidFill>
          <a:ln w="6350">
            <a:solidFill>
              <a:schemeClr val="accent1"/>
            </a:solidFill>
            <a:miter/>
          </a:ln>
        </p:spPr>
        <p:txBody>
          <a:bodyPr lIns="45719" rIns="45719" anchor="ctr"/>
          <a:lstStyle/>
          <a:p>
            <a:pPr algn="ctr">
              <a:defRPr>
                <a:solidFill>
                  <a:srgbClr val="FFFFFF"/>
                </a:solidFill>
              </a:defRPr>
            </a:pPr>
            <a:endParaRPr/>
          </a:p>
        </p:txBody>
      </p:sp>
      <p:sp>
        <p:nvSpPr>
          <p:cNvPr id="183" name="Oval 33"/>
          <p:cNvSpPr/>
          <p:nvPr/>
        </p:nvSpPr>
        <p:spPr>
          <a:xfrm>
            <a:off x="550807" y="2780790"/>
            <a:ext cx="160684"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184" name="Oval 34"/>
          <p:cNvSpPr/>
          <p:nvPr/>
        </p:nvSpPr>
        <p:spPr>
          <a:xfrm>
            <a:off x="8610223" y="476902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185" name="Oval 35"/>
          <p:cNvSpPr/>
          <p:nvPr/>
        </p:nvSpPr>
        <p:spPr>
          <a:xfrm>
            <a:off x="5630733" y="637355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186" name="Oval 36"/>
          <p:cNvSpPr/>
          <p:nvPr/>
        </p:nvSpPr>
        <p:spPr>
          <a:xfrm>
            <a:off x="9783822" y="6494043"/>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187" name="Oval 37"/>
          <p:cNvSpPr/>
          <p:nvPr/>
        </p:nvSpPr>
        <p:spPr>
          <a:xfrm>
            <a:off x="4573613" y="4769025"/>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188" name="Oval 38"/>
          <p:cNvSpPr/>
          <p:nvPr/>
        </p:nvSpPr>
        <p:spPr>
          <a:xfrm>
            <a:off x="9134105" y="4430784"/>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189" name="Oval 39"/>
          <p:cNvSpPr/>
          <p:nvPr/>
        </p:nvSpPr>
        <p:spPr>
          <a:xfrm>
            <a:off x="2630753" y="4983184"/>
            <a:ext cx="160683" cy="140069"/>
          </a:xfrm>
          <a:prstGeom prst="ellipse">
            <a:avLst/>
          </a:prstGeom>
          <a:solidFill>
            <a:srgbClr val="000090"/>
          </a:solidFill>
          <a:ln w="6350">
            <a:solidFill>
              <a:schemeClr val="accent1"/>
            </a:solidFill>
            <a:miter/>
          </a:ln>
        </p:spPr>
        <p:txBody>
          <a:bodyPr lIns="45719" rIns="45719" anchor="ctr"/>
          <a:lstStyle/>
          <a:p>
            <a:pPr algn="ctr">
              <a:defRPr>
                <a:solidFill>
                  <a:srgbClr val="FFFFFF"/>
                </a:solidFill>
              </a:defRPr>
            </a:pPr>
            <a:endParaRPr/>
          </a:p>
        </p:txBody>
      </p:sp>
      <p:sp>
        <p:nvSpPr>
          <p:cNvPr id="190" name="TextBox 40"/>
          <p:cNvSpPr txBox="1"/>
          <p:nvPr/>
        </p:nvSpPr>
        <p:spPr>
          <a:xfrm>
            <a:off x="730848" y="1752600"/>
            <a:ext cx="561137" cy="11709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500"/>
            </a:pPr>
            <a:r>
              <a:t>2004</a:t>
            </a:r>
          </a:p>
          <a:p>
            <a:pPr>
              <a:defRPr sz="1500"/>
            </a:pPr>
            <a:r>
              <a:t>2006</a:t>
            </a:r>
          </a:p>
          <a:p>
            <a:pPr>
              <a:defRPr sz="1500"/>
            </a:pPr>
            <a:r>
              <a:t>2009</a:t>
            </a:r>
          </a:p>
          <a:p>
            <a:pPr>
              <a:defRPr sz="1500"/>
            </a:pPr>
            <a:r>
              <a:t>2012</a:t>
            </a:r>
          </a:p>
          <a:p>
            <a:pPr>
              <a:defRPr sz="1500"/>
            </a:pPr>
            <a:r>
              <a:t>2015</a:t>
            </a:r>
          </a:p>
        </p:txBody>
      </p:sp>
      <p:sp>
        <p:nvSpPr>
          <p:cNvPr id="191" name="Straight Arrow Connector 3"/>
          <p:cNvSpPr/>
          <p:nvPr/>
        </p:nvSpPr>
        <p:spPr>
          <a:xfrm flipH="1">
            <a:off x="10143743" y="6515619"/>
            <a:ext cx="8302" cy="342382"/>
          </a:xfrm>
          <a:prstGeom prst="line">
            <a:avLst/>
          </a:prstGeom>
          <a:ln w="12700">
            <a:solidFill>
              <a:schemeClr val="accent1"/>
            </a:solidFill>
            <a:miter/>
            <a:tailEnd type="triangle"/>
          </a:ln>
        </p:spPr>
        <p:txBody>
          <a:bodyPr lIns="45719" rIns="45719"/>
          <a:lstStyle/>
          <a:p>
            <a:endParaRPr/>
          </a:p>
        </p:txBody>
      </p:sp>
      <p:sp>
        <p:nvSpPr>
          <p:cNvPr id="192" name="TextBox 41"/>
          <p:cNvSpPr txBox="1"/>
          <p:nvPr/>
        </p:nvSpPr>
        <p:spPr>
          <a:xfrm>
            <a:off x="9454754" y="6258312"/>
            <a:ext cx="760907" cy="231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000"/>
            </a:lvl1pPr>
          </a:lstStyle>
          <a:p>
            <a:r>
              <a:t>Puerto Rico</a:t>
            </a:r>
          </a:p>
        </p:txBody>
      </p:sp>
      <p:sp>
        <p:nvSpPr>
          <p:cNvPr id="193" name="Title 1"/>
          <p:cNvSpPr txBox="1"/>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4400">
                <a:latin typeface="Calibri Light"/>
                <a:ea typeface="Calibri Light"/>
                <a:cs typeface="Calibri Light"/>
                <a:sym typeface="Calibri Light"/>
              </a:defRPr>
            </a:lvl1pPr>
          </a:lstStyle>
          <a:p>
            <a:r>
              <a:t>Geographic Distribution- History</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TotalTime>
  <Words>2077</Words>
  <Application>Microsoft Office PowerPoint</Application>
  <PresentationFormat>Widescreen</PresentationFormat>
  <Paragraphs>321</Paragraphs>
  <Slides>30</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Partnership for Research and Education in Materials  Webinar</vt:lpstr>
      <vt:lpstr>Description</vt:lpstr>
      <vt:lpstr>Context</vt:lpstr>
      <vt:lpstr>Mission</vt:lpstr>
      <vt:lpstr>PowerPoint Presentation</vt:lpstr>
      <vt:lpstr>PowerPoint Presentation</vt:lpstr>
      <vt:lpstr>Other NSF Initiatives for MSIs</vt:lpstr>
      <vt:lpstr>PowerPoint Presentation</vt:lpstr>
      <vt:lpstr>PowerPoint Presentation</vt:lpstr>
      <vt:lpstr>PowerPoint Presentation</vt:lpstr>
      <vt:lpstr>PowerPoint Presentation</vt:lpstr>
      <vt:lpstr>PowerPoint Presentation</vt:lpstr>
      <vt:lpstr>PowerPoint Presentation</vt:lpstr>
      <vt:lpstr>Solicitation 17-599</vt:lpstr>
      <vt:lpstr>Wide Range of Starting Research and Education Capacities</vt:lpstr>
      <vt:lpstr>Program Description</vt:lpstr>
      <vt:lpstr>PowerPoint Presentation</vt:lpstr>
      <vt:lpstr>PowerPoint Presentation</vt:lpstr>
      <vt:lpstr>PowerPoint Presentation</vt:lpstr>
      <vt:lpstr>PowerPoint Presentation</vt:lpstr>
      <vt:lpstr>The Partnership</vt:lpstr>
      <vt:lpstr>The Elements</vt:lpstr>
      <vt:lpstr>PowerPoint Presentation</vt:lpstr>
      <vt:lpstr>PowerPoint Presentation</vt:lpstr>
      <vt:lpstr>Vision of the Partnership</vt:lpstr>
      <vt:lpstr>Examples of Success in PREM</vt:lpstr>
      <vt:lpstr>A Word on Metrics</vt:lpstr>
      <vt:lpstr>Successful Frameworks:  PREM Pathway, Partnership and Elements</vt:lpstr>
      <vt:lpstr>The Expectation and Outcome  of a PREM Award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 for Research and Education in Materials  Webinar</dc:title>
  <cp:lastModifiedBy>Campo, Eva</cp:lastModifiedBy>
  <cp:revision>25</cp:revision>
  <dcterms:modified xsi:type="dcterms:W3CDTF">2017-10-25T14:42:11Z</dcterms:modified>
</cp:coreProperties>
</file>